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8" r:id="rId1"/>
  </p:sldMasterIdLst>
  <p:sldIdLst>
    <p:sldId id="280" r:id="rId2"/>
    <p:sldId id="315" r:id="rId3"/>
    <p:sldId id="316" r:id="rId4"/>
    <p:sldId id="317" r:id="rId5"/>
    <p:sldId id="318" r:id="rId6"/>
    <p:sldId id="319" r:id="rId7"/>
    <p:sldId id="256" r:id="rId8"/>
    <p:sldId id="258" r:id="rId9"/>
    <p:sldId id="259" r:id="rId10"/>
    <p:sldId id="298" r:id="rId11"/>
    <p:sldId id="299" r:id="rId12"/>
    <p:sldId id="261" r:id="rId13"/>
    <p:sldId id="300" r:id="rId14"/>
    <p:sldId id="32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C0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71" autoAdjust="0"/>
    <p:restoredTop sz="94660"/>
  </p:normalViewPr>
  <p:slideViewPr>
    <p:cSldViewPr snapToGrid="0">
      <p:cViewPr>
        <p:scale>
          <a:sx n="81" d="100"/>
          <a:sy n="81" d="100"/>
        </p:scale>
        <p:origin x="-72" y="2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700B27-DE4C-4B9E-BB11-B9027034A00F}" type="datetimeFigureOut">
              <a:rPr lang="en-US" smtClean="0"/>
              <a:pPr/>
              <a:t>6/30/2022</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878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smtClean="0"/>
              <a:t>6/30/2022</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0091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smtClean="0"/>
              <a:t>6/30/2022</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2689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smtClean="0"/>
              <a:t>6/30/2022</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6982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0D914D-B099-4142-A885-11F276715148}" type="datetimeFigureOut">
              <a:rPr lang="en-US" smtClean="0"/>
              <a:t>6/30/2022</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1388729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0D914D-B099-4142-A885-11F276715148}" type="datetimeFigureOut">
              <a:rPr lang="en-US" smtClean="0"/>
              <a:t>6/30/2022</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724860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smtClean="0"/>
              <a:t>6/30/2022</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32530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smtClean="0"/>
              <a:t>6/30/2022</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8670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smtClean="0"/>
              <a:t>6/30/2022</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0039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smtClean="0"/>
              <a:t>6/30/2022</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8559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smtClean="0"/>
              <a:t>6/30/2022</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0048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smtClean="0"/>
              <a:t>6/30/2022</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9549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smtClean="0"/>
              <a:t>6/30/2022</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7185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smtClean="0"/>
              <a:t>6/30/2022</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745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smtClean="0"/>
              <a:t>6/30/2022</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2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A6149E5E-3896-4118-99A7-7B85668F1C5E}" type="datetimeFigureOut">
              <a:rPr lang="en-US" smtClean="0"/>
              <a:t>6/30/2022</a:t>
            </a:fld>
            <a:endParaRPr lang="en-US" dirty="0"/>
          </a:p>
        </p:txBody>
      </p:sp>
    </p:spTree>
    <p:extLst>
      <p:ext uri="{BB962C8B-B14F-4D97-AF65-F5344CB8AC3E}">
        <p14:creationId xmlns:p14="http://schemas.microsoft.com/office/powerpoint/2010/main" val="2459707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0D914D-B099-4142-A885-11F276715148}" type="datetimeFigureOut">
              <a:rPr lang="en-US" smtClean="0"/>
              <a:t>6/30/2022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2680154"/>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772" r:id="rId14"/>
    <p:sldLayoutId id="2147483773" r:id="rId15"/>
    <p:sldLayoutId id="214748377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3138" y="1160584"/>
            <a:ext cx="6072554" cy="2344614"/>
          </a:xfrm>
        </p:spPr>
        <p:txBody>
          <a:bodyPr/>
          <a:lstStyle/>
          <a:p>
            <a:pPr algn="ctr" rtl="1"/>
            <a:r>
              <a:rPr lang="fa-IR" dirty="0" smtClean="0">
                <a:solidFill>
                  <a:schemeClr val="tx1"/>
                </a:solidFill>
                <a:cs typeface="B Titr" panose="00000700000000000000" pitchFamily="2" charset="-78"/>
              </a:rPr>
              <a:t>خلاقیت</a:t>
            </a:r>
            <a:r>
              <a:rPr lang="en-US" dirty="0" smtClean="0">
                <a:solidFill>
                  <a:schemeClr val="tx1"/>
                </a:solidFill>
                <a:cs typeface="B Titr" panose="00000700000000000000" pitchFamily="2" charset="-78"/>
              </a:rPr>
              <a:t> </a:t>
            </a:r>
            <a:r>
              <a:rPr lang="fa-IR" dirty="0" smtClean="0">
                <a:solidFill>
                  <a:schemeClr val="tx1"/>
                </a:solidFill>
                <a:cs typeface="B Titr" panose="00000700000000000000" pitchFamily="2" charset="-78"/>
              </a:rPr>
              <a:t>و نوآوری</a:t>
            </a:r>
            <a:endParaRPr lang="en-US" dirty="0">
              <a:solidFill>
                <a:schemeClr val="tx1"/>
              </a:solidFill>
              <a:cs typeface="B Titr" panose="00000700000000000000" pitchFamily="2"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573" y="1764783"/>
            <a:ext cx="2009935" cy="3205801"/>
          </a:xfrm>
          <a:prstGeom prst="rect">
            <a:avLst/>
          </a:prstGeom>
        </p:spPr>
      </p:pic>
    </p:spTree>
    <p:extLst>
      <p:ext uri="{BB962C8B-B14F-4D97-AF65-F5344CB8AC3E}">
        <p14:creationId xmlns:p14="http://schemas.microsoft.com/office/powerpoint/2010/main" val="4135510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rtl="1">
              <a:spcBef>
                <a:spcPts val="0"/>
              </a:spcBef>
            </a:pPr>
            <a:r>
              <a:rPr lang="fa-IR" sz="3200" b="1" dirty="0">
                <a:solidFill>
                  <a:srgbClr val="C00000"/>
                </a:solidFill>
                <a:cs typeface="B Zar" panose="00000400000000000000" pitchFamily="2" charset="-78"/>
              </a:rPr>
              <a:t>ویژگی های افراد خلاق از نظر روانشناسان</a:t>
            </a:r>
            <a:r>
              <a:rPr lang="en-US" sz="3200" b="1" dirty="0">
                <a:solidFill>
                  <a:srgbClr val="C00000"/>
                </a:solidFill>
                <a:cs typeface="B Zar" panose="00000400000000000000" pitchFamily="2" charset="-78"/>
              </a:rPr>
              <a:t/>
            </a:r>
            <a:br>
              <a:rPr lang="en-US" sz="3200" b="1" dirty="0">
                <a:solidFill>
                  <a:srgbClr val="C00000"/>
                </a:solidFill>
                <a:cs typeface="B Zar" panose="00000400000000000000" pitchFamily="2" charset="-78"/>
              </a:rPr>
            </a:br>
            <a:endParaRPr lang="en-US" sz="4800" b="1" dirty="0">
              <a:solidFill>
                <a:srgbClr val="C00000"/>
              </a:solidFill>
              <a:cs typeface="B Zar" panose="00000400000000000000" pitchFamily="2" charset="-78"/>
            </a:endParaRPr>
          </a:p>
        </p:txBody>
      </p:sp>
      <p:sp>
        <p:nvSpPr>
          <p:cNvPr id="3" name="Content Placeholder 2"/>
          <p:cNvSpPr>
            <a:spLocks noGrp="1"/>
          </p:cNvSpPr>
          <p:nvPr>
            <p:ph idx="1"/>
          </p:nvPr>
        </p:nvSpPr>
        <p:spPr>
          <a:xfrm>
            <a:off x="677334" y="1430215"/>
            <a:ext cx="8525281" cy="4611147"/>
          </a:xfrm>
        </p:spPr>
        <p:txBody>
          <a:bodyPr/>
          <a:lstStyle/>
          <a:p>
            <a:pPr marL="0" lvl="0" indent="0" algn="r" rtl="1">
              <a:spcBef>
                <a:spcPts val="0"/>
              </a:spcBef>
              <a:buClrTx/>
              <a:buSzTx/>
              <a:buNone/>
            </a:pPr>
            <a:endParaRPr lang="fa-IR" dirty="0">
              <a:solidFill>
                <a:prstClr val="black"/>
              </a:solidFill>
              <a:cs typeface="B Nazanin" panose="00000400000000000000" pitchFamily="2" charset="-78"/>
            </a:endParaRPr>
          </a:p>
          <a:p>
            <a:pPr marL="0" lvl="0" indent="0" algn="r" rtl="1">
              <a:lnSpc>
                <a:spcPct val="150000"/>
              </a:lnSpc>
              <a:spcBef>
                <a:spcPts val="0"/>
              </a:spcBef>
              <a:buClrTx/>
              <a:buSzTx/>
              <a:buNone/>
            </a:pPr>
            <a:r>
              <a:rPr lang="fa-IR" sz="2400" b="1" dirty="0" smtClean="0">
                <a:solidFill>
                  <a:prstClr val="black"/>
                </a:solidFill>
                <a:cs typeface="B Zar" panose="00000400000000000000" pitchFamily="2" charset="-78"/>
              </a:rPr>
              <a:t>1-سلاست </a:t>
            </a:r>
            <a:r>
              <a:rPr lang="fa-IR" sz="2400" b="1" dirty="0">
                <a:solidFill>
                  <a:prstClr val="black"/>
                </a:solidFill>
                <a:cs typeface="B Zar" panose="00000400000000000000" pitchFamily="2" charset="-78"/>
              </a:rPr>
              <a:t>و روانی ادراکی </a:t>
            </a:r>
          </a:p>
          <a:p>
            <a:pPr marL="0" lvl="0" indent="0" algn="r" rtl="1">
              <a:lnSpc>
                <a:spcPct val="150000"/>
              </a:lnSpc>
              <a:spcBef>
                <a:spcPts val="0"/>
              </a:spcBef>
              <a:buClrTx/>
              <a:buSzTx/>
              <a:buNone/>
            </a:pPr>
            <a:r>
              <a:rPr lang="fa-IR" sz="2400" b="1" dirty="0" smtClean="0">
                <a:solidFill>
                  <a:prstClr val="black"/>
                </a:solidFill>
                <a:cs typeface="B Zar" panose="00000400000000000000" pitchFamily="2" charset="-78"/>
              </a:rPr>
              <a:t>2-انعطاف </a:t>
            </a:r>
            <a:r>
              <a:rPr lang="fa-IR" sz="2400" b="1" dirty="0">
                <a:solidFill>
                  <a:prstClr val="black"/>
                </a:solidFill>
                <a:cs typeface="B Zar" panose="00000400000000000000" pitchFamily="2" charset="-78"/>
              </a:rPr>
              <a:t>پذیری ادراکی </a:t>
            </a:r>
          </a:p>
          <a:p>
            <a:pPr marL="0" lvl="0" indent="0" algn="r" rtl="1">
              <a:lnSpc>
                <a:spcPct val="150000"/>
              </a:lnSpc>
              <a:spcBef>
                <a:spcPts val="0"/>
              </a:spcBef>
              <a:buClrTx/>
              <a:buSzTx/>
              <a:buNone/>
            </a:pPr>
            <a:r>
              <a:rPr lang="fa-IR" sz="2400" b="1" dirty="0" smtClean="0">
                <a:solidFill>
                  <a:prstClr val="black"/>
                </a:solidFill>
                <a:cs typeface="B Zar" panose="00000400000000000000" pitchFamily="2" charset="-78"/>
              </a:rPr>
              <a:t>3-ابتکار</a:t>
            </a:r>
            <a:endParaRPr lang="fa-IR" sz="2400" b="1" dirty="0">
              <a:solidFill>
                <a:prstClr val="black"/>
              </a:solidFill>
              <a:cs typeface="B Zar" panose="00000400000000000000" pitchFamily="2" charset="-78"/>
            </a:endParaRPr>
          </a:p>
          <a:p>
            <a:pPr marL="0" lvl="0" indent="0" algn="r" rtl="1">
              <a:lnSpc>
                <a:spcPct val="150000"/>
              </a:lnSpc>
              <a:spcBef>
                <a:spcPts val="0"/>
              </a:spcBef>
              <a:buClrTx/>
              <a:buSzTx/>
              <a:buNone/>
            </a:pPr>
            <a:r>
              <a:rPr lang="fa-IR" sz="2400" b="1" dirty="0" smtClean="0">
                <a:solidFill>
                  <a:prstClr val="black"/>
                </a:solidFill>
                <a:cs typeface="B Zar" panose="00000400000000000000" pitchFamily="2" charset="-78"/>
              </a:rPr>
              <a:t>4-ترجیح </a:t>
            </a:r>
            <a:r>
              <a:rPr lang="fa-IR" sz="2400" b="1" dirty="0">
                <a:solidFill>
                  <a:prstClr val="black"/>
                </a:solidFill>
                <a:cs typeface="B Zar" panose="00000400000000000000" pitchFamily="2" charset="-78"/>
              </a:rPr>
              <a:t>دادن پیچیدگی نسبت به سادگی </a:t>
            </a:r>
          </a:p>
          <a:p>
            <a:pPr marL="0" lvl="0" indent="0" algn="r" rtl="1">
              <a:lnSpc>
                <a:spcPct val="150000"/>
              </a:lnSpc>
              <a:spcBef>
                <a:spcPts val="0"/>
              </a:spcBef>
              <a:buClrTx/>
              <a:buSzTx/>
              <a:buNone/>
            </a:pPr>
            <a:r>
              <a:rPr lang="fa-IR" sz="2400" b="1" dirty="0" smtClean="0">
                <a:solidFill>
                  <a:prstClr val="black"/>
                </a:solidFill>
                <a:cs typeface="B Zar" panose="00000400000000000000" pitchFamily="2" charset="-78"/>
              </a:rPr>
              <a:t>5-استقلال </a:t>
            </a:r>
            <a:r>
              <a:rPr lang="fa-IR" sz="2400" b="1" dirty="0">
                <a:solidFill>
                  <a:prstClr val="black"/>
                </a:solidFill>
                <a:cs typeface="B Zar" panose="00000400000000000000" pitchFamily="2" charset="-78"/>
              </a:rPr>
              <a:t>رای و داوری </a:t>
            </a:r>
          </a:p>
          <a:p>
            <a:pPr marL="0" lvl="0" indent="0" algn="r" rtl="1">
              <a:lnSpc>
                <a:spcPct val="150000"/>
              </a:lnSpc>
              <a:spcBef>
                <a:spcPts val="0"/>
              </a:spcBef>
              <a:buClrTx/>
              <a:buSzTx/>
              <a:buNone/>
            </a:pPr>
            <a:r>
              <a:rPr lang="fa-IR" sz="2400" b="1" dirty="0" smtClean="0">
                <a:solidFill>
                  <a:prstClr val="black"/>
                </a:solidFill>
                <a:cs typeface="B Zar" panose="00000400000000000000" pitchFamily="2" charset="-78"/>
              </a:rPr>
              <a:t>6-اعتماد </a:t>
            </a:r>
            <a:r>
              <a:rPr lang="fa-IR" sz="2400" b="1" dirty="0">
                <a:solidFill>
                  <a:prstClr val="black"/>
                </a:solidFill>
                <a:cs typeface="B Zar" panose="00000400000000000000" pitchFamily="2" charset="-78"/>
              </a:rPr>
              <a:t>به نفس</a:t>
            </a:r>
            <a:endParaRPr lang="en-US" sz="2400" b="1" dirty="0">
              <a:solidFill>
                <a:prstClr val="black"/>
              </a:solidFill>
              <a:cs typeface="B Zar" panose="00000400000000000000" pitchFamily="2" charset="-78"/>
            </a:endParaRPr>
          </a:p>
          <a:p>
            <a:pPr algn="r" rtl="1"/>
            <a:endParaRPr lang="en-US" dirty="0"/>
          </a:p>
        </p:txBody>
      </p:sp>
    </p:spTree>
    <p:extLst>
      <p:ext uri="{BB962C8B-B14F-4D97-AF65-F5344CB8AC3E}">
        <p14:creationId xmlns:p14="http://schemas.microsoft.com/office/powerpoint/2010/main" val="4225442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3200" b="1" dirty="0">
                <a:solidFill>
                  <a:srgbClr val="C00000"/>
                </a:solidFill>
                <a:cs typeface="B Zar" panose="00000400000000000000" pitchFamily="2" charset="-78"/>
              </a:rPr>
              <a:t>ویژگی های افراد خلاق از نظر روانشناسان</a:t>
            </a:r>
            <a:r>
              <a:rPr lang="en-US" sz="3200" b="1" dirty="0">
                <a:solidFill>
                  <a:srgbClr val="C00000"/>
                </a:solidFill>
                <a:cs typeface="B Zar" panose="00000400000000000000" pitchFamily="2" charset="-78"/>
              </a:rPr>
              <a:t/>
            </a:r>
            <a:br>
              <a:rPr lang="en-US" sz="3200" b="1" dirty="0">
                <a:solidFill>
                  <a:srgbClr val="C00000"/>
                </a:solidFill>
                <a:cs typeface="B Zar" panose="00000400000000000000" pitchFamily="2" charset="-78"/>
              </a:rPr>
            </a:br>
            <a:endParaRPr lang="en-US" b="1" dirty="0">
              <a:cs typeface="B Zar" panose="00000400000000000000" pitchFamily="2" charset="-78"/>
            </a:endParaRPr>
          </a:p>
        </p:txBody>
      </p:sp>
      <p:sp>
        <p:nvSpPr>
          <p:cNvPr id="3" name="Content Placeholder 2"/>
          <p:cNvSpPr>
            <a:spLocks noGrp="1"/>
          </p:cNvSpPr>
          <p:nvPr>
            <p:ph idx="1"/>
          </p:nvPr>
        </p:nvSpPr>
        <p:spPr>
          <a:xfrm>
            <a:off x="677334" y="1723293"/>
            <a:ext cx="8596668" cy="4318070"/>
          </a:xfrm>
        </p:spPr>
        <p:txBody>
          <a:bodyPr>
            <a:normAutofit/>
          </a:bodyPr>
          <a:lstStyle/>
          <a:p>
            <a:pPr marL="0" lvl="0" indent="0" algn="r" rtl="1">
              <a:lnSpc>
                <a:spcPct val="150000"/>
              </a:lnSpc>
              <a:spcBef>
                <a:spcPts val="0"/>
              </a:spcBef>
              <a:buClrTx/>
              <a:buSzTx/>
              <a:buNone/>
            </a:pPr>
            <a:r>
              <a:rPr lang="fa-IR" sz="3200" b="1" dirty="0" smtClean="0">
                <a:solidFill>
                  <a:prstClr val="black"/>
                </a:solidFill>
                <a:cs typeface="B Zar" panose="00000400000000000000" pitchFamily="2" charset="-78"/>
              </a:rPr>
              <a:t>7-تمرکز </a:t>
            </a:r>
            <a:r>
              <a:rPr lang="fa-IR" sz="3200" b="1" dirty="0">
                <a:solidFill>
                  <a:prstClr val="black"/>
                </a:solidFill>
                <a:cs typeface="B Zar" panose="00000400000000000000" pitchFamily="2" charset="-78"/>
              </a:rPr>
              <a:t>ذهنی </a:t>
            </a:r>
            <a:endParaRPr lang="en-US" sz="3200" b="1" dirty="0" smtClean="0">
              <a:solidFill>
                <a:prstClr val="black"/>
              </a:solidFill>
              <a:cs typeface="B Zar" panose="00000400000000000000" pitchFamily="2" charset="-78"/>
            </a:endParaRPr>
          </a:p>
          <a:p>
            <a:pPr marL="0" lvl="0" indent="0" algn="r" rtl="1">
              <a:lnSpc>
                <a:spcPct val="150000"/>
              </a:lnSpc>
              <a:spcBef>
                <a:spcPts val="0"/>
              </a:spcBef>
              <a:buClrTx/>
              <a:buSzTx/>
              <a:buNone/>
            </a:pPr>
            <a:r>
              <a:rPr lang="fa-IR" sz="3200" b="1" dirty="0" smtClean="0">
                <a:solidFill>
                  <a:prstClr val="black"/>
                </a:solidFill>
                <a:cs typeface="B Zar" panose="00000400000000000000" pitchFamily="2" charset="-78"/>
              </a:rPr>
              <a:t>8-مخاطره </a:t>
            </a:r>
            <a:r>
              <a:rPr lang="fa-IR" sz="3200" b="1" dirty="0">
                <a:solidFill>
                  <a:prstClr val="black"/>
                </a:solidFill>
                <a:cs typeface="B Zar" panose="00000400000000000000" pitchFamily="2" charset="-78"/>
              </a:rPr>
              <a:t>پذیر بودن</a:t>
            </a:r>
          </a:p>
          <a:p>
            <a:pPr marL="0" lvl="0" indent="0" algn="r" rtl="1">
              <a:spcBef>
                <a:spcPts val="0"/>
              </a:spcBef>
              <a:buClrTx/>
              <a:buSzTx/>
              <a:buNone/>
            </a:pPr>
            <a:r>
              <a:rPr lang="fa-IR" sz="3200" b="1" dirty="0" smtClean="0">
                <a:solidFill>
                  <a:prstClr val="black"/>
                </a:solidFill>
                <a:cs typeface="B Zar" panose="00000400000000000000" pitchFamily="2" charset="-78"/>
              </a:rPr>
              <a:t>9-دانش</a:t>
            </a:r>
            <a:endParaRPr lang="fa-IR" sz="3200" b="1" dirty="0">
              <a:solidFill>
                <a:prstClr val="black"/>
              </a:solidFill>
              <a:cs typeface="B Zar" panose="00000400000000000000" pitchFamily="2" charset="-78"/>
            </a:endParaRPr>
          </a:p>
          <a:p>
            <a:pPr marL="0" lvl="0" indent="0" algn="r" rtl="1">
              <a:spcBef>
                <a:spcPts val="0"/>
              </a:spcBef>
              <a:buClrTx/>
              <a:buSzTx/>
              <a:buNone/>
            </a:pPr>
            <a:r>
              <a:rPr lang="fa-IR" sz="3200" b="1" dirty="0" smtClean="0">
                <a:solidFill>
                  <a:prstClr val="black"/>
                </a:solidFill>
                <a:cs typeface="B Zar" panose="00000400000000000000" pitchFamily="2" charset="-78"/>
              </a:rPr>
              <a:t>10-زندگینامه</a:t>
            </a:r>
            <a:endParaRPr lang="fa-IR" sz="3200" b="1" dirty="0">
              <a:solidFill>
                <a:prstClr val="black"/>
              </a:solidFill>
              <a:cs typeface="B Zar" panose="00000400000000000000" pitchFamily="2" charset="-78"/>
            </a:endParaRPr>
          </a:p>
          <a:p>
            <a:pPr marL="0" lvl="0" indent="0" algn="r" rtl="1">
              <a:spcBef>
                <a:spcPts val="0"/>
              </a:spcBef>
              <a:buClrTx/>
              <a:buSzTx/>
              <a:buNone/>
            </a:pPr>
            <a:r>
              <a:rPr lang="fa-IR" sz="3200" b="1" dirty="0" smtClean="0">
                <a:solidFill>
                  <a:prstClr val="black"/>
                </a:solidFill>
                <a:cs typeface="B Zar" panose="00000400000000000000" pitchFamily="2" charset="-78"/>
              </a:rPr>
              <a:t>11-نیاز </a:t>
            </a:r>
            <a:r>
              <a:rPr lang="fa-IR" sz="3200" b="1" dirty="0">
                <a:solidFill>
                  <a:prstClr val="black"/>
                </a:solidFill>
                <a:cs typeface="B Zar" panose="00000400000000000000" pitchFamily="2" charset="-78"/>
              </a:rPr>
              <a:t>به کسب موفقیت</a:t>
            </a:r>
          </a:p>
          <a:p>
            <a:pPr marL="0" lvl="0" indent="0" algn="r" rtl="1">
              <a:spcBef>
                <a:spcPts val="0"/>
              </a:spcBef>
              <a:buClrTx/>
              <a:buSzTx/>
              <a:buNone/>
            </a:pPr>
            <a:r>
              <a:rPr lang="fa-IR" sz="3200" b="1" dirty="0" smtClean="0">
                <a:solidFill>
                  <a:prstClr val="black"/>
                </a:solidFill>
                <a:cs typeface="B Zar" panose="00000400000000000000" pitchFamily="2" charset="-78"/>
              </a:rPr>
              <a:t>12-رفتار </a:t>
            </a:r>
            <a:r>
              <a:rPr lang="fa-IR" sz="3200" b="1" dirty="0">
                <a:solidFill>
                  <a:prstClr val="black"/>
                </a:solidFill>
                <a:cs typeface="B Zar" panose="00000400000000000000" pitchFamily="2" charset="-78"/>
              </a:rPr>
              <a:t>از نوع</a:t>
            </a:r>
          </a:p>
          <a:p>
            <a:pPr algn="r" rtl="1"/>
            <a:endParaRPr lang="en-US" sz="2800" b="1" dirty="0">
              <a:cs typeface="B Zar" panose="00000400000000000000" pitchFamily="2" charset="-78"/>
            </a:endParaRPr>
          </a:p>
        </p:txBody>
      </p:sp>
    </p:spTree>
    <p:extLst>
      <p:ext uri="{BB962C8B-B14F-4D97-AF65-F5344CB8AC3E}">
        <p14:creationId xmlns:p14="http://schemas.microsoft.com/office/powerpoint/2010/main" val="2761537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1143000"/>
          </a:xfrm>
        </p:spPr>
        <p:txBody>
          <a:bodyPr/>
          <a:lstStyle/>
          <a:p>
            <a:pPr algn="r" rtl="1" eaLnBrk="1" hangingPunct="1"/>
            <a:r>
              <a:rPr lang="ar-SA" altLang="fa-IR" sz="3600" b="1" dirty="0" smtClean="0">
                <a:solidFill>
                  <a:srgbClr val="C00000"/>
                </a:solidFill>
                <a:cs typeface="B Zar" panose="00000400000000000000" pitchFamily="2" charset="-78"/>
              </a:rPr>
              <a:t>خلاقيت و نوآوري چگونه با هم مرتبط شده‌اند</a:t>
            </a:r>
            <a:r>
              <a:rPr lang="ar-SA" altLang="fa-IR" sz="3600" dirty="0" smtClean="0">
                <a:cs typeface="B Nazanin" panose="00000400000000000000" pitchFamily="2" charset="-78"/>
              </a:rPr>
              <a:t>؟</a:t>
            </a:r>
            <a:r>
              <a:rPr lang="ar-SA" altLang="fa-IR" sz="4000" dirty="0" smtClean="0">
                <a:cs typeface="B Nazanin" panose="00000400000000000000" pitchFamily="2" charset="-78"/>
              </a:rPr>
              <a:t> </a:t>
            </a:r>
            <a:endParaRPr lang="en-US" altLang="fa-IR" sz="4000" dirty="0" smtClean="0">
              <a:cs typeface="B Nazanin" panose="00000400000000000000" pitchFamily="2" charset="-78"/>
            </a:endParaRPr>
          </a:p>
        </p:txBody>
      </p:sp>
      <p:sp>
        <p:nvSpPr>
          <p:cNvPr id="5" name="Rectangle 3"/>
          <p:cNvSpPr txBox="1">
            <a:spLocks noChangeArrowheads="1"/>
          </p:cNvSpPr>
          <p:nvPr/>
        </p:nvSpPr>
        <p:spPr>
          <a:xfrm>
            <a:off x="457200" y="1090246"/>
            <a:ext cx="9648092" cy="430236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Low" rtl="1">
              <a:lnSpc>
                <a:spcPct val="150000"/>
              </a:lnSpc>
            </a:pPr>
            <a:r>
              <a:rPr lang="ar-SA" altLang="fa-IR" sz="3200" b="1" dirty="0" smtClean="0">
                <a:cs typeface="B Zar" panose="00000400000000000000" pitchFamily="2" charset="-78"/>
              </a:rPr>
              <a:t>خلاقيت به طور عام يعني توانايي تركيب انديشه‌ها به شيوه‌اي منحصر به فرد يا ايجاد ارتباطي غيرمعمول بين انديشه‌ها.</a:t>
            </a:r>
            <a:r>
              <a:rPr lang="fa-IR" altLang="fa-IR" sz="3200" b="1" dirty="0" smtClean="0">
                <a:cs typeface="B Zar" panose="00000400000000000000" pitchFamily="2" charset="-78"/>
              </a:rPr>
              <a:t> </a:t>
            </a:r>
          </a:p>
          <a:p>
            <a:pPr algn="justLow" rtl="1">
              <a:lnSpc>
                <a:spcPct val="150000"/>
              </a:lnSpc>
            </a:pPr>
            <a:r>
              <a:rPr lang="ar-SA" altLang="fa-IR" sz="3200" b="1" dirty="0" smtClean="0">
                <a:cs typeface="B Zar" panose="00000400000000000000" pitchFamily="2" charset="-78"/>
              </a:rPr>
              <a:t> يك سازمان كه مشوق نوآوري است سازماني است كه ديدگاه‌هاي ناشناخته به مسائل يا راه حل‌هاي منحصر براي حل مسائل را ارتقا مي‌دهند</a:t>
            </a:r>
            <a:r>
              <a:rPr lang="ar-SA" altLang="fa-IR" sz="2400" b="1" dirty="0" smtClean="0">
                <a:cs typeface="B Zar" panose="00000400000000000000" pitchFamily="2" charset="-78"/>
              </a:rPr>
              <a:t>.</a:t>
            </a:r>
            <a:r>
              <a:rPr lang="ar-SA" altLang="fa-IR" sz="2400" dirty="0" smtClean="0">
                <a:cs typeface="B Nazanin" panose="00000400000000000000" pitchFamily="2" charset="-78"/>
              </a:rPr>
              <a:t>.</a:t>
            </a:r>
            <a:endParaRPr lang="en-US" altLang="fa-IR" sz="2400" dirty="0" smtClean="0">
              <a:cs typeface="B Nazanin" panose="00000400000000000000" pitchFamily="2" charset="-78"/>
            </a:endParaRPr>
          </a:p>
        </p:txBody>
      </p:sp>
    </p:spTree>
    <p:extLst>
      <p:ext uri="{BB962C8B-B14F-4D97-AF65-F5344CB8AC3E}">
        <p14:creationId xmlns:p14="http://schemas.microsoft.com/office/powerpoint/2010/main" val="368207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1143000"/>
          </a:xfrm>
        </p:spPr>
        <p:txBody>
          <a:bodyPr/>
          <a:lstStyle/>
          <a:p>
            <a:pPr algn="r" rtl="1" eaLnBrk="1" hangingPunct="1"/>
            <a:r>
              <a:rPr lang="ar-SA" altLang="fa-IR" sz="3600" b="1" dirty="0" smtClean="0">
                <a:solidFill>
                  <a:srgbClr val="C00000"/>
                </a:solidFill>
                <a:cs typeface="B Zar" panose="00000400000000000000" pitchFamily="2" charset="-78"/>
              </a:rPr>
              <a:t>خلاقيت و نوآوري چگونه با هم مرتبط شده‌اند</a:t>
            </a:r>
            <a:r>
              <a:rPr lang="ar-SA" altLang="fa-IR" sz="3600" dirty="0" smtClean="0">
                <a:cs typeface="B Nazanin" panose="00000400000000000000" pitchFamily="2" charset="-78"/>
              </a:rPr>
              <a:t>؟</a:t>
            </a:r>
            <a:r>
              <a:rPr lang="ar-SA" altLang="fa-IR" sz="4000" dirty="0" smtClean="0">
                <a:cs typeface="B Nazanin" panose="00000400000000000000" pitchFamily="2" charset="-78"/>
              </a:rPr>
              <a:t> </a:t>
            </a:r>
            <a:endParaRPr lang="en-US" altLang="fa-IR" sz="4000" dirty="0" smtClean="0">
              <a:cs typeface="B Nazanin" panose="00000400000000000000" pitchFamily="2" charset="-78"/>
            </a:endParaRPr>
          </a:p>
        </p:txBody>
      </p:sp>
      <p:sp>
        <p:nvSpPr>
          <p:cNvPr id="5" name="Rectangle 3"/>
          <p:cNvSpPr txBox="1">
            <a:spLocks noChangeArrowheads="1"/>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Low" rtl="1">
              <a:lnSpc>
                <a:spcPct val="150000"/>
              </a:lnSpc>
            </a:pPr>
            <a:r>
              <a:rPr lang="ar-SA" altLang="fa-IR" sz="2400" b="1" dirty="0" smtClean="0">
                <a:cs typeface="B Zar" panose="00000400000000000000" pitchFamily="2" charset="-78"/>
              </a:rPr>
              <a:t>فرايند كسب انديشه‌اي خلاق و تبديل آن به محصول و خدمت و يا يك روش عملياتي مفيد است</a:t>
            </a:r>
            <a:r>
              <a:rPr lang="ar-SA" altLang="fa-IR" sz="2400" dirty="0" smtClean="0">
                <a:cs typeface="B Nazanin" panose="00000400000000000000" pitchFamily="2" charset="-78"/>
              </a:rPr>
              <a:t>.</a:t>
            </a:r>
            <a:endParaRPr lang="en-US" altLang="fa-IR" sz="2400" dirty="0" smtClean="0">
              <a:cs typeface="B Nazanin" panose="00000400000000000000" pitchFamily="2"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0642" y="2977662"/>
            <a:ext cx="6560343" cy="2869649"/>
          </a:xfrm>
          <a:prstGeom prst="rect">
            <a:avLst/>
          </a:prstGeom>
        </p:spPr>
      </p:pic>
    </p:spTree>
    <p:extLst>
      <p:ext uri="{BB962C8B-B14F-4D97-AF65-F5344CB8AC3E}">
        <p14:creationId xmlns:p14="http://schemas.microsoft.com/office/powerpoint/2010/main" val="1776787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rtl="1"/>
            <a:r>
              <a:rPr lang="fa-IR" sz="3600" b="1" dirty="0" smtClean="0">
                <a:cs typeface="B Zar" panose="00000400000000000000" pitchFamily="2" charset="-78"/>
              </a:rPr>
              <a:t>جهت دانلود کامل این فایل و فایل های مشابه مراجعه شود به:</a:t>
            </a:r>
          </a:p>
          <a:p>
            <a:pPr algn="ctr" rtl="1"/>
            <a:r>
              <a:rPr lang="en-US" sz="3600" b="1" dirty="0" smtClean="0">
                <a:cs typeface="B Zar" panose="00000400000000000000" pitchFamily="2" charset="-78"/>
              </a:rPr>
              <a:t>Mehr.anamisfile.ir</a:t>
            </a:r>
          </a:p>
          <a:p>
            <a:pPr algn="ctr" rtl="1"/>
            <a:r>
              <a:rPr lang="en-US" sz="3600" b="1" dirty="0" smtClean="0">
                <a:cs typeface="B Zar" panose="00000400000000000000" pitchFamily="2" charset="-78"/>
              </a:rPr>
              <a:t>Mehrejonoob.frafile.ir</a:t>
            </a:r>
            <a:endParaRPr lang="en-US" sz="3600" b="1" dirty="0">
              <a:cs typeface="B Zar" panose="00000400000000000000" pitchFamily="2" charset="-78"/>
            </a:endParaRPr>
          </a:p>
        </p:txBody>
      </p:sp>
    </p:spTree>
    <p:extLst>
      <p:ext uri="{BB962C8B-B14F-4D97-AF65-F5344CB8AC3E}">
        <p14:creationId xmlns:p14="http://schemas.microsoft.com/office/powerpoint/2010/main" val="2401953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rgbClr val="C00000"/>
                </a:solidFill>
                <a:cs typeface="B Zar" panose="00000400000000000000" pitchFamily="2" charset="-78"/>
              </a:rPr>
              <a:t>مقدمه</a:t>
            </a:r>
            <a:endParaRPr lang="en-US" b="1" dirty="0">
              <a:solidFill>
                <a:srgbClr val="C0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r" rtl="1">
              <a:lnSpc>
                <a:spcPct val="150000"/>
              </a:lnSpc>
            </a:pPr>
            <a:r>
              <a:rPr lang="fa-IR" sz="2000" b="1" dirty="0">
                <a:solidFill>
                  <a:srgbClr val="1C1C1C"/>
                </a:solidFill>
                <a:latin typeface="IRANSansnumber"/>
                <a:cs typeface="B Zar" panose="00000400000000000000" pitchFamily="2" charset="-78"/>
              </a:rPr>
              <a:t>با پیشرفت روز افزون دانش و تکنولوژی و جریان گسترده اطلاعات، امروزه جامعه ما نیازمند آموزش مهارت‌هایی است که با کمک آن بتواند همگام با توسعه علم و فناوری به پیش برود</a:t>
            </a:r>
            <a:r>
              <a:rPr lang="fa-IR" sz="2000" b="1" dirty="0" smtClean="0">
                <a:solidFill>
                  <a:srgbClr val="1C1C1C"/>
                </a:solidFill>
                <a:latin typeface="IRANSansnumber"/>
                <a:cs typeface="B Zar" panose="00000400000000000000" pitchFamily="2" charset="-78"/>
              </a:rPr>
              <a:t>.</a:t>
            </a:r>
          </a:p>
          <a:p>
            <a:pPr algn="r" rtl="1">
              <a:lnSpc>
                <a:spcPct val="150000"/>
              </a:lnSpc>
            </a:pPr>
            <a:r>
              <a:rPr lang="fa-IR" sz="2000" b="1" dirty="0" smtClean="0">
                <a:solidFill>
                  <a:srgbClr val="1C1C1C"/>
                </a:solidFill>
                <a:latin typeface="IRANSansnumber"/>
                <a:cs typeface="B Zar" panose="00000400000000000000" pitchFamily="2" charset="-78"/>
              </a:rPr>
              <a:t> </a:t>
            </a:r>
            <a:r>
              <a:rPr lang="fa-IR" sz="2000" b="1" dirty="0">
                <a:solidFill>
                  <a:srgbClr val="1C1C1C"/>
                </a:solidFill>
                <a:latin typeface="IRANSansnumber"/>
                <a:cs typeface="B Zar" panose="00000400000000000000" pitchFamily="2" charset="-78"/>
              </a:rPr>
              <a:t>هدف باید پرورش انسان‌هایی باشد که بتوانند با مغزی خلاق با مشکلات روبرو شده و به حل آنها بپردازند</a:t>
            </a:r>
            <a:r>
              <a:rPr lang="fa-IR" sz="2000" b="1" dirty="0" smtClean="0">
                <a:solidFill>
                  <a:srgbClr val="1C1C1C"/>
                </a:solidFill>
                <a:latin typeface="IRANSansnumber"/>
                <a:cs typeface="B Zar" panose="00000400000000000000" pitchFamily="2" charset="-78"/>
              </a:rPr>
              <a:t>.</a:t>
            </a:r>
          </a:p>
          <a:p>
            <a:pPr algn="r" rtl="1">
              <a:lnSpc>
                <a:spcPct val="150000"/>
              </a:lnSpc>
            </a:pPr>
            <a:r>
              <a:rPr lang="fa-IR" sz="2000" b="1" dirty="0" smtClean="0">
                <a:solidFill>
                  <a:srgbClr val="1C1C1C"/>
                </a:solidFill>
                <a:latin typeface="IRANSansnumber"/>
                <a:cs typeface="B Zar" panose="00000400000000000000" pitchFamily="2" charset="-78"/>
              </a:rPr>
              <a:t> </a:t>
            </a:r>
            <a:r>
              <a:rPr lang="fa-IR" sz="2000" b="1" dirty="0">
                <a:solidFill>
                  <a:srgbClr val="1C1C1C"/>
                </a:solidFill>
                <a:latin typeface="IRANSansnumber"/>
                <a:cs typeface="B Zar" panose="00000400000000000000" pitchFamily="2" charset="-78"/>
              </a:rPr>
              <a:t>به گونه‌ای که انسان‌ها بتوانند به خوبی با یکدیگر ارتباط برقرار کرده و با بهره گیری از دانش جمعی و تولید افکار نو مشکلات را از میان بردارند</a:t>
            </a:r>
            <a:endParaRPr lang="en-US" sz="2000" b="1" dirty="0">
              <a:cs typeface="B Zar" panose="00000400000000000000" pitchFamily="2" charset="-78"/>
            </a:endParaRPr>
          </a:p>
        </p:txBody>
      </p:sp>
    </p:spTree>
    <p:extLst>
      <p:ext uri="{BB962C8B-B14F-4D97-AF65-F5344CB8AC3E}">
        <p14:creationId xmlns:p14="http://schemas.microsoft.com/office/powerpoint/2010/main" val="1364092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rgbClr val="C00000"/>
                </a:solidFill>
                <a:cs typeface="B Zar" panose="00000400000000000000" pitchFamily="2" charset="-78"/>
              </a:rPr>
              <a:t>مقدمه</a:t>
            </a:r>
            <a:endParaRPr lang="en-US" dirty="0"/>
          </a:p>
        </p:txBody>
      </p:sp>
      <p:sp>
        <p:nvSpPr>
          <p:cNvPr id="3" name="Content Placeholder 2"/>
          <p:cNvSpPr>
            <a:spLocks noGrp="1"/>
          </p:cNvSpPr>
          <p:nvPr>
            <p:ph idx="1"/>
          </p:nvPr>
        </p:nvSpPr>
        <p:spPr/>
        <p:txBody>
          <a:bodyPr>
            <a:normAutofit/>
          </a:bodyPr>
          <a:lstStyle/>
          <a:p>
            <a:pPr algn="r" rtl="1">
              <a:lnSpc>
                <a:spcPct val="200000"/>
              </a:lnSpc>
            </a:pPr>
            <a:r>
              <a:rPr lang="fa-IR" sz="2000" b="1" dirty="0">
                <a:solidFill>
                  <a:srgbClr val="1C1C1C"/>
                </a:solidFill>
                <a:latin typeface="IRANSansnumber"/>
                <a:cs typeface="B Zar" panose="00000400000000000000" pitchFamily="2" charset="-78"/>
              </a:rPr>
              <a:t>مروزه مردم ما نیازمند آموزش خلاقیت هستند که با خلق افکار نو به سوی یک جامعه سعادتمند قدم بردارند. رشد فزاینده اطلاعات، سبب شده است که هر انسانی از تجربه و علم و دانشی برخوردار باشد که دیگری فرصت کسب آنها را نداشته باشد، لذا به جریان انداختن اطلاعات حاوی علم و دانش و تجربه در بین انسان‌ها یکی از رموز موفقیت در دنیای امروز است</a:t>
            </a:r>
            <a:r>
              <a:rPr lang="fa-IR" b="1" dirty="0">
                <a:solidFill>
                  <a:srgbClr val="1C1C1C"/>
                </a:solidFill>
                <a:latin typeface="IRANSansnumber"/>
                <a:cs typeface="B Zar" panose="00000400000000000000" pitchFamily="2" charset="-78"/>
              </a:rPr>
              <a:t>.</a:t>
            </a:r>
            <a:endParaRPr lang="en-US" b="1" dirty="0">
              <a:cs typeface="B Zar" panose="00000400000000000000" pitchFamily="2" charset="-78"/>
            </a:endParaRPr>
          </a:p>
        </p:txBody>
      </p:sp>
    </p:spTree>
    <p:extLst>
      <p:ext uri="{BB962C8B-B14F-4D97-AF65-F5344CB8AC3E}">
        <p14:creationId xmlns:p14="http://schemas.microsoft.com/office/powerpoint/2010/main" val="29569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rgbClr val="C00000"/>
                </a:solidFill>
                <a:cs typeface="B Zar" panose="00000400000000000000" pitchFamily="2" charset="-78"/>
              </a:rPr>
              <a:t>مقدمه</a:t>
            </a:r>
            <a:endParaRPr lang="en-US" dirty="0"/>
          </a:p>
        </p:txBody>
      </p:sp>
      <p:sp>
        <p:nvSpPr>
          <p:cNvPr id="3" name="Content Placeholder 2"/>
          <p:cNvSpPr>
            <a:spLocks noGrp="1"/>
          </p:cNvSpPr>
          <p:nvPr>
            <p:ph idx="1"/>
          </p:nvPr>
        </p:nvSpPr>
        <p:spPr/>
        <p:txBody>
          <a:bodyPr>
            <a:normAutofit/>
          </a:bodyPr>
          <a:lstStyle/>
          <a:p>
            <a:pPr algn="r" rtl="1">
              <a:lnSpc>
                <a:spcPct val="150000"/>
              </a:lnSpc>
            </a:pPr>
            <a:r>
              <a:rPr lang="fa-IR" sz="2000" b="1" dirty="0">
                <a:cs typeface="B Zar" panose="00000400000000000000" pitchFamily="2" charset="-78"/>
              </a:rPr>
              <a:t>هیچ کس قادر نیست به میزان اطلاعات واقعی هر کس که در گوشه ذهن او نهفته است پی ببرد. این اطلاعات زمانی به حرکت در می‌آید که انگیزه‌ای قوی سبب رها شدن آن به بیرون ذهن می‌شود. </a:t>
            </a:r>
            <a:endParaRPr lang="fa-IR" sz="2000" b="1" dirty="0" smtClean="0">
              <a:cs typeface="B Zar" panose="00000400000000000000" pitchFamily="2" charset="-78"/>
            </a:endParaRPr>
          </a:p>
          <a:p>
            <a:pPr algn="r" rtl="1">
              <a:lnSpc>
                <a:spcPct val="150000"/>
              </a:lnSpc>
            </a:pPr>
            <a:r>
              <a:rPr lang="fa-IR" sz="2000" b="1" dirty="0" smtClean="0">
                <a:cs typeface="B Zar" panose="00000400000000000000" pitchFamily="2" charset="-78"/>
              </a:rPr>
              <a:t>در </a:t>
            </a:r>
            <a:r>
              <a:rPr lang="fa-IR" sz="2000" b="1" dirty="0">
                <a:cs typeface="B Zar" panose="00000400000000000000" pitchFamily="2" charset="-78"/>
              </a:rPr>
              <a:t>این مرحله انسان‌ها به سرنوشت یکدیگر حساسند و در جهت رشد یکدیگر می‌کوشند و در نهایت سبب می‌شود جریانی از علم و دانش و تجربیات میان آنها جاری شود که همین امر زمینه‌ساز نوآوری و خلاقیت خواهد بود.</a:t>
            </a:r>
            <a:endParaRPr lang="en-US" sz="2000" b="1" dirty="0">
              <a:cs typeface="B Zar" panose="00000400000000000000" pitchFamily="2" charset="-78"/>
            </a:endParaRPr>
          </a:p>
        </p:txBody>
      </p:sp>
    </p:spTree>
    <p:extLst>
      <p:ext uri="{BB962C8B-B14F-4D97-AF65-F5344CB8AC3E}">
        <p14:creationId xmlns:p14="http://schemas.microsoft.com/office/powerpoint/2010/main" val="1359225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rgbClr val="C00000"/>
                </a:solidFill>
                <a:cs typeface="B Zar" panose="00000400000000000000" pitchFamily="2" charset="-78"/>
              </a:rPr>
              <a:t>مقدمه</a:t>
            </a:r>
            <a:endParaRPr lang="en-US" dirty="0"/>
          </a:p>
        </p:txBody>
      </p:sp>
      <p:sp>
        <p:nvSpPr>
          <p:cNvPr id="3" name="Content Placeholder 2"/>
          <p:cNvSpPr>
            <a:spLocks noGrp="1"/>
          </p:cNvSpPr>
          <p:nvPr>
            <p:ph idx="1"/>
          </p:nvPr>
        </p:nvSpPr>
        <p:spPr/>
        <p:txBody>
          <a:bodyPr>
            <a:normAutofit/>
          </a:bodyPr>
          <a:lstStyle/>
          <a:p>
            <a:pPr algn="r" rtl="1">
              <a:lnSpc>
                <a:spcPct val="150000"/>
              </a:lnSpc>
            </a:pPr>
            <a:r>
              <a:rPr lang="fa-IR" sz="2000" b="1" dirty="0">
                <a:cs typeface="B Zar" panose="00000400000000000000" pitchFamily="2" charset="-78"/>
              </a:rPr>
              <a:t>یکی از عوامل مؤثر در بروز خلاقیت در یک جامعه، زمینه‌سازی و بسترسازی در بین انسان‌ها جهت ایجاد فرهنگی است که در آن همگان در تلاش برای رشد دادن دیگری هستند و با تأثیر بر روی یکدیگر به پیشرفت جامعه کمک می‌کنند.</a:t>
            </a:r>
          </a:p>
          <a:p>
            <a:pPr algn="r" rtl="1">
              <a:lnSpc>
                <a:spcPct val="150000"/>
              </a:lnSpc>
            </a:pPr>
            <a:r>
              <a:rPr lang="fa-IR" sz="2000" b="1" dirty="0" smtClean="0">
                <a:cs typeface="B Zar" panose="00000400000000000000" pitchFamily="2" charset="-78"/>
              </a:rPr>
              <a:t>یکی </a:t>
            </a:r>
            <a:r>
              <a:rPr lang="fa-IR" sz="2000" b="1" dirty="0">
                <a:cs typeface="B Zar" panose="00000400000000000000" pitchFamily="2" charset="-78"/>
              </a:rPr>
              <a:t>از شرایط لازم برای پدیدار شدن افکار نو، وجود آرامش برای مغز است. به همین خاطر لازم است انسان‌ها بکوشند در جامعه شرایطی پدید آید که در بستر آن مغز بیندیشد و تکامل یابد و سبب ساز افکار نو شده و شرایط برای سازندگی در جامعه مهیا شود</a:t>
            </a:r>
            <a:endParaRPr lang="en-US" sz="2000" b="1" dirty="0">
              <a:cs typeface="B Zar" panose="00000400000000000000" pitchFamily="2" charset="-78"/>
            </a:endParaRPr>
          </a:p>
        </p:txBody>
      </p:sp>
    </p:spTree>
    <p:extLst>
      <p:ext uri="{BB962C8B-B14F-4D97-AF65-F5344CB8AC3E}">
        <p14:creationId xmlns:p14="http://schemas.microsoft.com/office/powerpoint/2010/main" val="1422747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rgbClr val="C00000"/>
                </a:solidFill>
                <a:cs typeface="B Zar" panose="00000400000000000000" pitchFamily="2" charset="-78"/>
              </a:rPr>
              <a:t>مقدمه</a:t>
            </a:r>
            <a:endParaRPr lang="en-US" dirty="0"/>
          </a:p>
        </p:txBody>
      </p:sp>
      <p:sp>
        <p:nvSpPr>
          <p:cNvPr id="3" name="Content Placeholder 2"/>
          <p:cNvSpPr>
            <a:spLocks noGrp="1"/>
          </p:cNvSpPr>
          <p:nvPr>
            <p:ph idx="1"/>
          </p:nvPr>
        </p:nvSpPr>
        <p:spPr/>
        <p:txBody>
          <a:bodyPr>
            <a:normAutofit/>
          </a:bodyPr>
          <a:lstStyle/>
          <a:p>
            <a:pPr algn="r" rtl="1">
              <a:lnSpc>
                <a:spcPct val="150000"/>
              </a:lnSpc>
            </a:pPr>
            <a:r>
              <a:rPr lang="fa-IR" sz="2400" b="1" dirty="0">
                <a:solidFill>
                  <a:srgbClr val="1C1C1C"/>
                </a:solidFill>
                <a:latin typeface="IRANSansnumber"/>
                <a:cs typeface="B Zar" panose="00000400000000000000" pitchFamily="2" charset="-78"/>
              </a:rPr>
              <a:t>ا افزایش سپرده‌گذاری‌های اخلاقی می‌توان شرایط را برای شکل گیری یک محیط آرامبخش در جامعه فراهم کرد. </a:t>
            </a:r>
            <a:endParaRPr lang="fa-IR" sz="2400" b="1" dirty="0" smtClean="0">
              <a:solidFill>
                <a:srgbClr val="1C1C1C"/>
              </a:solidFill>
              <a:latin typeface="IRANSansnumber"/>
              <a:cs typeface="B Zar" panose="00000400000000000000" pitchFamily="2" charset="-78"/>
            </a:endParaRPr>
          </a:p>
          <a:p>
            <a:pPr algn="r" rtl="1">
              <a:lnSpc>
                <a:spcPct val="150000"/>
              </a:lnSpc>
            </a:pPr>
            <a:r>
              <a:rPr lang="fa-IR" sz="2400" b="1" dirty="0" smtClean="0">
                <a:solidFill>
                  <a:srgbClr val="1C1C1C"/>
                </a:solidFill>
                <a:latin typeface="IRANSansnumber"/>
                <a:cs typeface="B Zar" panose="00000400000000000000" pitchFamily="2" charset="-78"/>
              </a:rPr>
              <a:t>کاهش </a:t>
            </a:r>
            <a:r>
              <a:rPr lang="fa-IR" sz="2400" b="1" dirty="0">
                <a:solidFill>
                  <a:srgbClr val="1C1C1C"/>
                </a:solidFill>
                <a:latin typeface="IRANSansnumber"/>
                <a:cs typeface="B Zar" panose="00000400000000000000" pitchFamily="2" charset="-78"/>
              </a:rPr>
              <a:t>سپرده‌گذاری‌های اخلاقی در جامعه سبب می‌شود که زمینه برای گسسته شدن روابط اجتماعی گسترش یابد و با سست شدن پیوندهای اجتماعی، شرایط لازم برای بروز خلاقیت در جامعه سخت تر می‌شود. زیرا فرصتی برای تفکر کردن وجود نخواهد داشت.</a:t>
            </a:r>
            <a:endParaRPr lang="en-US" sz="2400" b="1" dirty="0">
              <a:cs typeface="B Zar" panose="00000400000000000000" pitchFamily="2" charset="-78"/>
            </a:endParaRPr>
          </a:p>
        </p:txBody>
      </p:sp>
    </p:spTree>
    <p:extLst>
      <p:ext uri="{BB962C8B-B14F-4D97-AF65-F5344CB8AC3E}">
        <p14:creationId xmlns:p14="http://schemas.microsoft.com/office/powerpoint/2010/main" val="161959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gray">
          <a:xfrm>
            <a:off x="5242193" y="978665"/>
            <a:ext cx="5628950" cy="1086730"/>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fa-IR" b="1" dirty="0" smtClean="0">
                <a:solidFill>
                  <a:schemeClr val="tx1"/>
                </a:solidFill>
                <a:latin typeface="Times New Roman" panose="02020603050405020304" pitchFamily="18" charset="0"/>
                <a:cs typeface="B Zar" panose="00000400000000000000" pitchFamily="2" charset="-78"/>
              </a:rPr>
              <a:t>خلاقیت</a:t>
            </a:r>
            <a:endParaRPr lang="en-US" b="1" dirty="0">
              <a:solidFill>
                <a:schemeClr val="tx1"/>
              </a:solidFill>
              <a:latin typeface="Times New Roman" panose="02020603050405020304" pitchFamily="18" charset="0"/>
              <a:cs typeface="B Zar" panose="00000400000000000000" pitchFamily="2" charset="-78"/>
            </a:endParaRPr>
          </a:p>
        </p:txBody>
      </p:sp>
      <p:sp>
        <p:nvSpPr>
          <p:cNvPr id="6" name="Rectangle 5"/>
          <p:cNvSpPr/>
          <p:nvPr/>
        </p:nvSpPr>
        <p:spPr>
          <a:xfrm>
            <a:off x="3048000" y="2690336"/>
            <a:ext cx="7725508" cy="2308324"/>
          </a:xfrm>
          <a:prstGeom prst="rect">
            <a:avLst/>
          </a:prstGeom>
        </p:spPr>
        <p:txBody>
          <a:bodyPr wrap="square">
            <a:spAutoFit/>
          </a:bodyPr>
          <a:lstStyle/>
          <a:p>
            <a:pPr algn="r">
              <a:lnSpc>
                <a:spcPct val="150000"/>
              </a:lnSpc>
            </a:pPr>
            <a:r>
              <a:rPr lang="fa-IR" altLang="fa-IR" sz="3200" b="1" dirty="0" smtClean="0">
                <a:cs typeface="B Zar" panose="00000400000000000000" pitchFamily="2" charset="-78"/>
              </a:rPr>
              <a:t>خلاقیت و نوآوری چیست؟</a:t>
            </a:r>
          </a:p>
          <a:p>
            <a:pPr algn="r">
              <a:lnSpc>
                <a:spcPct val="150000"/>
              </a:lnSpc>
            </a:pPr>
            <a:r>
              <a:rPr lang="fa-IR" altLang="fa-IR" sz="3200" b="1" dirty="0" smtClean="0">
                <a:cs typeface="B Zar" panose="00000400000000000000" pitchFamily="2" charset="-78"/>
              </a:rPr>
              <a:t>آیا شما فردی خلاق هستید؟ (بیشتر در چه زمینه ای)</a:t>
            </a:r>
          </a:p>
          <a:p>
            <a:pPr algn="r">
              <a:lnSpc>
                <a:spcPct val="150000"/>
              </a:lnSpc>
            </a:pPr>
            <a:r>
              <a:rPr lang="fa-IR" altLang="fa-IR" sz="3200" b="1" dirty="0" smtClean="0">
                <a:cs typeface="B Zar" panose="00000400000000000000" pitchFamily="2" charset="-78"/>
              </a:rPr>
              <a:t>کار آفرینی چیست؟</a:t>
            </a:r>
            <a:endParaRPr lang="fa-IR" altLang="fa-IR" sz="3200" b="1" dirty="0">
              <a:cs typeface="B Zar" panose="00000400000000000000" pitchFamily="2" charset="-78"/>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057" y="2065395"/>
            <a:ext cx="2161081" cy="3238500"/>
          </a:xfrm>
          <a:prstGeom prst="rect">
            <a:avLst/>
          </a:prstGeom>
        </p:spPr>
      </p:pic>
    </p:spTree>
    <p:extLst>
      <p:ext uri="{BB962C8B-B14F-4D97-AF65-F5344CB8AC3E}">
        <p14:creationId xmlns:p14="http://schemas.microsoft.com/office/powerpoint/2010/main" val="1779513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11"/>
          <p:cNvSpPr>
            <a:spLocks noChangeShapeType="1"/>
          </p:cNvSpPr>
          <p:nvPr/>
        </p:nvSpPr>
        <p:spPr bwMode="auto">
          <a:xfrm flipH="1">
            <a:off x="3657600" y="4876800"/>
            <a:ext cx="182880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pPr algn="r" rtl="1"/>
            <a:endParaRPr lang="fa-IR"/>
          </a:p>
        </p:txBody>
      </p:sp>
      <p:sp>
        <p:nvSpPr>
          <p:cNvPr id="5" name="Line 10"/>
          <p:cNvSpPr>
            <a:spLocks noChangeShapeType="1"/>
          </p:cNvSpPr>
          <p:nvPr/>
        </p:nvSpPr>
        <p:spPr bwMode="auto">
          <a:xfrm>
            <a:off x="3657600" y="4800600"/>
            <a:ext cx="182880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pPr algn="r" rtl="1"/>
            <a:endParaRPr lang="fa-IR"/>
          </a:p>
        </p:txBody>
      </p:sp>
      <p:pic>
        <p:nvPicPr>
          <p:cNvPr id="6" name="Picture 13" descr="ribb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4343400"/>
            <a:ext cx="13144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3"/>
          <p:cNvSpPr txBox="1">
            <a:spLocks noChangeArrowheads="1"/>
          </p:cNvSpPr>
          <p:nvPr/>
        </p:nvSpPr>
        <p:spPr bwMode="auto">
          <a:xfrm>
            <a:off x="5040923" y="736467"/>
            <a:ext cx="367549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a:solidFill>
                  <a:schemeClr val="tx1"/>
                </a:solidFill>
                <a:latin typeface="Times New Roman" panose="02020603050405020304" pitchFamily="18" charset="0"/>
                <a:cs typeface="Times New Roman" panose="02020603050405020304" pitchFamily="18" charset="0"/>
              </a:defRPr>
            </a:lvl5pPr>
            <a:lvl6pPr marL="2514600" indent="-228600" algn="r" rtl="1"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algn="r" rtl="1"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algn="r" rtl="1"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algn="r" rtl="1"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algn="r" rtl="1" eaLnBrk="1" hangingPunct="1">
              <a:spcBef>
                <a:spcPct val="50000"/>
              </a:spcBef>
              <a:buClr>
                <a:srgbClr val="0000FF"/>
              </a:buClr>
              <a:buFont typeface="Wingdings" panose="05000000000000000000" pitchFamily="2" charset="2"/>
              <a:buChar char="v"/>
            </a:pPr>
            <a:r>
              <a:rPr lang="ar-SA" altLang="fa-IR" sz="2800" b="1" dirty="0">
                <a:solidFill>
                  <a:srgbClr val="0000FF"/>
                </a:solidFill>
                <a:cs typeface="Traffic" pitchFamily="2" charset="0"/>
              </a:rPr>
              <a:t>تعاريف خلاقيت</a:t>
            </a:r>
            <a:r>
              <a:rPr lang="en-US" altLang="fa-IR" sz="2800" b="1" dirty="0">
                <a:solidFill>
                  <a:srgbClr val="0000FF"/>
                </a:solidFill>
                <a:cs typeface="Traffic" pitchFamily="2" charset="0"/>
              </a:rPr>
              <a:t> </a:t>
            </a:r>
            <a:r>
              <a:rPr lang="en-US" altLang="fa-IR" sz="2800" dirty="0">
                <a:solidFill>
                  <a:srgbClr val="0000FF"/>
                </a:solidFill>
                <a:cs typeface="Traffic" pitchFamily="2" charset="0"/>
              </a:rPr>
              <a:t>: </a:t>
            </a:r>
          </a:p>
        </p:txBody>
      </p:sp>
      <p:sp>
        <p:nvSpPr>
          <p:cNvPr id="9" name="Text Box 5"/>
          <p:cNvSpPr txBox="1">
            <a:spLocks noChangeArrowheads="1"/>
          </p:cNvSpPr>
          <p:nvPr/>
        </p:nvSpPr>
        <p:spPr bwMode="auto">
          <a:xfrm>
            <a:off x="1057505" y="3741399"/>
            <a:ext cx="853197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a:solidFill>
                  <a:schemeClr val="tx1"/>
                </a:solidFill>
                <a:latin typeface="Times New Roman" panose="02020603050405020304" pitchFamily="18" charset="0"/>
                <a:cs typeface="Times New Roman" panose="02020603050405020304" pitchFamily="18" charset="0"/>
              </a:defRPr>
            </a:lvl5pPr>
            <a:lvl6pPr marL="2514600" indent="-228600" algn="r" rtl="1"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algn="r" rtl="1"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algn="r" rtl="1"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algn="r" rtl="1"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algn="r" rtl="1" eaLnBrk="1" hangingPunct="1">
              <a:spcBef>
                <a:spcPct val="50000"/>
              </a:spcBef>
            </a:pPr>
            <a:r>
              <a:rPr lang="ar-SA" altLang="fa-IR" sz="2000" dirty="0">
                <a:solidFill>
                  <a:srgbClr val="FF0000"/>
                </a:solidFill>
                <a:cs typeface="Traffic" pitchFamily="2" charset="0"/>
              </a:rPr>
              <a:t>(( </a:t>
            </a:r>
            <a:r>
              <a:rPr lang="ar-SA" altLang="fa-IR" sz="2000" b="1" dirty="0">
                <a:solidFill>
                  <a:srgbClr val="FF0000"/>
                </a:solidFill>
                <a:cs typeface="Traffic" pitchFamily="2" charset="0"/>
              </a:rPr>
              <a:t>خلاقيت يعني به كارگيري تواناييهاي ذهني، براي ايجاد يك فكر يا مفهوم جد</a:t>
            </a:r>
            <a:r>
              <a:rPr lang="ar-SA" altLang="fa-IR" sz="2000" dirty="0">
                <a:solidFill>
                  <a:srgbClr val="FF0000"/>
                </a:solidFill>
                <a:cs typeface="Traffic" pitchFamily="2" charset="0"/>
              </a:rPr>
              <a:t>يد )) (كاي</a:t>
            </a:r>
            <a:r>
              <a:rPr lang="fa-IR" altLang="fa-IR" sz="2000" dirty="0">
                <a:solidFill>
                  <a:srgbClr val="FF0000"/>
                </a:solidFill>
                <a:cs typeface="Traffic" pitchFamily="2" charset="0"/>
              </a:rPr>
              <a:t>زر</a:t>
            </a:r>
            <a:r>
              <a:rPr lang="ar-SA" altLang="fa-IR" sz="2000" dirty="0">
                <a:solidFill>
                  <a:srgbClr val="FF0000"/>
                </a:solidFill>
                <a:cs typeface="Traffic" pitchFamily="2" charset="0"/>
              </a:rPr>
              <a:t>)</a:t>
            </a:r>
            <a:endParaRPr lang="en-US" altLang="fa-IR" sz="2000" dirty="0">
              <a:solidFill>
                <a:srgbClr val="FF0000"/>
              </a:solidFill>
              <a:cs typeface="Traffic" pitchFamily="2" charset="0"/>
            </a:endParaRPr>
          </a:p>
        </p:txBody>
      </p:sp>
      <p:sp>
        <p:nvSpPr>
          <p:cNvPr id="10" name="Oval 6"/>
          <p:cNvSpPr>
            <a:spLocks noChangeArrowheads="1"/>
          </p:cNvSpPr>
          <p:nvPr/>
        </p:nvSpPr>
        <p:spPr bwMode="auto">
          <a:xfrm>
            <a:off x="1676400" y="4343400"/>
            <a:ext cx="1981200" cy="990600"/>
          </a:xfrm>
          <a:prstGeom prst="ellipse">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a:solidFill>
                  <a:schemeClr val="tx1"/>
                </a:solidFill>
                <a:latin typeface="Times New Roman" panose="02020603050405020304" pitchFamily="18" charset="0"/>
                <a:cs typeface="Times New Roman" panose="02020603050405020304" pitchFamily="18" charset="0"/>
              </a:defRPr>
            </a:lvl5pPr>
            <a:lvl6pPr marL="2514600" indent="-228600" algn="r" rtl="1"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algn="r" rtl="1"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algn="r" rtl="1"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algn="r" rtl="1"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algn="r" rtl="1" eaLnBrk="1" hangingPunct="1"/>
            <a:r>
              <a:rPr lang="ar-SA" altLang="fa-IR">
                <a:cs typeface="Traffic" pitchFamily="2" charset="0"/>
              </a:rPr>
              <a:t>فكرومفهوم جديد</a:t>
            </a:r>
            <a:endParaRPr lang="en-US" altLang="fa-IR">
              <a:cs typeface="Traffic" pitchFamily="2" charset="0"/>
            </a:endParaRPr>
          </a:p>
        </p:txBody>
      </p:sp>
      <p:sp>
        <p:nvSpPr>
          <p:cNvPr id="11" name="Oval 9"/>
          <p:cNvSpPr>
            <a:spLocks noChangeArrowheads="1"/>
          </p:cNvSpPr>
          <p:nvPr/>
        </p:nvSpPr>
        <p:spPr bwMode="auto">
          <a:xfrm>
            <a:off x="5486400" y="4141509"/>
            <a:ext cx="1981200" cy="1240270"/>
          </a:xfrm>
          <a:prstGeom prst="ellipse">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a:solidFill>
                  <a:schemeClr val="tx1"/>
                </a:solidFill>
                <a:latin typeface="Times New Roman" panose="02020603050405020304" pitchFamily="18" charset="0"/>
                <a:cs typeface="Times New Roman" panose="02020603050405020304" pitchFamily="18" charset="0"/>
              </a:defRPr>
            </a:lvl5pPr>
            <a:lvl6pPr marL="2514600" indent="-228600" algn="r" rtl="1"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algn="r" rtl="1"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algn="r" rtl="1"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algn="r" rtl="1"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algn="ctr" rtl="1" eaLnBrk="1" hangingPunct="1"/>
            <a:r>
              <a:rPr lang="ar-SA" altLang="fa-IR" dirty="0">
                <a:cs typeface="Traffic" pitchFamily="2" charset="0"/>
              </a:rPr>
              <a:t>تفكر</a:t>
            </a:r>
            <a:endParaRPr lang="en-US" altLang="fa-IR" dirty="0">
              <a:cs typeface="Traffic" pitchFamily="2" charset="0"/>
            </a:endParaRPr>
          </a:p>
        </p:txBody>
      </p:sp>
      <p:sp>
        <p:nvSpPr>
          <p:cNvPr id="13" name="Rectangle 12"/>
          <p:cNvSpPr/>
          <p:nvPr/>
        </p:nvSpPr>
        <p:spPr>
          <a:xfrm>
            <a:off x="714145" y="1607152"/>
            <a:ext cx="9250470" cy="1804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spcBef>
                <a:spcPct val="50000"/>
              </a:spcBef>
              <a:buClr>
                <a:srgbClr val="6E0000"/>
              </a:buClr>
              <a:buFont typeface="Wingdings" panose="05000000000000000000" pitchFamily="2" charset="2"/>
              <a:buChar char="Ø"/>
            </a:pPr>
            <a:r>
              <a:rPr lang="ar-SA" altLang="fa-IR" sz="2400" b="1" dirty="0">
                <a:cs typeface="B Zar" panose="00000400000000000000" pitchFamily="2" charset="-78"/>
              </a:rPr>
              <a:t> </a:t>
            </a:r>
            <a:r>
              <a:rPr lang="ar-SA" altLang="fa-IR" b="1" dirty="0">
                <a:solidFill>
                  <a:schemeClr val="bg2">
                    <a:lumMod val="10000"/>
                  </a:schemeClr>
                </a:solidFill>
                <a:cs typeface="B Zar" panose="00000400000000000000" pitchFamily="2" charset="-78"/>
              </a:rPr>
              <a:t>راجرز</a:t>
            </a:r>
            <a:r>
              <a:rPr lang="ar-SA" altLang="fa-IR" b="1" dirty="0">
                <a:cs typeface="B Zar" panose="00000400000000000000" pitchFamily="2" charset="-78"/>
              </a:rPr>
              <a:t> : </a:t>
            </a:r>
            <a:r>
              <a:rPr lang="ar-SA" altLang="fa-IR" b="1" dirty="0">
                <a:solidFill>
                  <a:srgbClr val="C00000"/>
                </a:solidFill>
                <a:cs typeface="B Zar" panose="00000400000000000000" pitchFamily="2" charset="-78"/>
              </a:rPr>
              <a:t>خلاقيت يعني اظهار وجود و استقلال طلبي و حفظ شخصيت انسان</a:t>
            </a:r>
          </a:p>
          <a:p>
            <a:pPr algn="r" rtl="1">
              <a:spcBef>
                <a:spcPct val="50000"/>
              </a:spcBef>
              <a:buClr>
                <a:srgbClr val="6E0000"/>
              </a:buClr>
              <a:buFont typeface="Wingdings" panose="05000000000000000000" pitchFamily="2" charset="2"/>
              <a:buChar char="Ø"/>
            </a:pPr>
            <a:r>
              <a:rPr lang="ar-SA" altLang="fa-IR" b="1" dirty="0">
                <a:cs typeface="B Zar" panose="00000400000000000000" pitchFamily="2" charset="-78"/>
              </a:rPr>
              <a:t> </a:t>
            </a:r>
            <a:r>
              <a:rPr lang="ar-SA" altLang="fa-IR" b="1" dirty="0">
                <a:solidFill>
                  <a:schemeClr val="bg2">
                    <a:lumMod val="10000"/>
                  </a:schemeClr>
                </a:solidFill>
                <a:cs typeface="B Zar" panose="00000400000000000000" pitchFamily="2" charset="-78"/>
              </a:rPr>
              <a:t>اريك فرم </a:t>
            </a:r>
            <a:r>
              <a:rPr lang="ar-SA" altLang="fa-IR" b="1" dirty="0">
                <a:cs typeface="B Zar" panose="00000400000000000000" pitchFamily="2" charset="-78"/>
              </a:rPr>
              <a:t>: </a:t>
            </a:r>
            <a:r>
              <a:rPr lang="ar-SA" altLang="fa-IR" b="1" dirty="0">
                <a:solidFill>
                  <a:srgbClr val="C00000"/>
                </a:solidFill>
                <a:cs typeface="B Zar" panose="00000400000000000000" pitchFamily="2" charset="-78"/>
              </a:rPr>
              <a:t>خلاقيت توانايي ديدن </a:t>
            </a:r>
            <a:r>
              <a:rPr lang="ar-SA" altLang="fa-IR" b="1" dirty="0" smtClean="0">
                <a:solidFill>
                  <a:srgbClr val="C00000"/>
                </a:solidFill>
                <a:cs typeface="B Zar" panose="00000400000000000000" pitchFamily="2" charset="-78"/>
              </a:rPr>
              <a:t>و</a:t>
            </a:r>
            <a:r>
              <a:rPr lang="fa-IR" altLang="fa-IR" b="1" dirty="0" smtClean="0">
                <a:solidFill>
                  <a:srgbClr val="C00000"/>
                </a:solidFill>
                <a:cs typeface="B Zar" panose="00000400000000000000" pitchFamily="2" charset="-78"/>
              </a:rPr>
              <a:t> </a:t>
            </a:r>
            <a:r>
              <a:rPr lang="ar-SA" altLang="fa-IR" b="1" dirty="0" smtClean="0">
                <a:solidFill>
                  <a:srgbClr val="C00000"/>
                </a:solidFill>
                <a:cs typeface="B Zar" panose="00000400000000000000" pitchFamily="2" charset="-78"/>
              </a:rPr>
              <a:t>پاسخ </a:t>
            </a:r>
            <a:r>
              <a:rPr lang="fa-IR" altLang="fa-IR" b="1" dirty="0">
                <a:solidFill>
                  <a:srgbClr val="C00000"/>
                </a:solidFill>
                <a:cs typeface="B Zar" panose="00000400000000000000" pitchFamily="2" charset="-78"/>
              </a:rPr>
              <a:t>دا</a:t>
            </a:r>
            <a:r>
              <a:rPr lang="ar-SA" altLang="fa-IR" b="1" dirty="0">
                <a:solidFill>
                  <a:srgbClr val="C00000"/>
                </a:solidFill>
                <a:cs typeface="B Zar" panose="00000400000000000000" pitchFamily="2" charset="-78"/>
              </a:rPr>
              <a:t>دن</a:t>
            </a:r>
          </a:p>
          <a:p>
            <a:pPr algn="r" rtl="1">
              <a:spcBef>
                <a:spcPct val="50000"/>
              </a:spcBef>
              <a:buClr>
                <a:srgbClr val="6E0000"/>
              </a:buClr>
              <a:buFont typeface="Wingdings" panose="05000000000000000000" pitchFamily="2" charset="2"/>
              <a:buChar char="Ø"/>
            </a:pPr>
            <a:r>
              <a:rPr lang="ar-SA" altLang="fa-IR" b="1" dirty="0">
                <a:cs typeface="B Zar" panose="00000400000000000000" pitchFamily="2" charset="-78"/>
              </a:rPr>
              <a:t> </a:t>
            </a:r>
            <a:r>
              <a:rPr lang="ar-SA" altLang="fa-IR" b="1" dirty="0">
                <a:solidFill>
                  <a:schemeClr val="bg2">
                    <a:lumMod val="10000"/>
                  </a:schemeClr>
                </a:solidFill>
                <a:cs typeface="B Zar" panose="00000400000000000000" pitchFamily="2" charset="-78"/>
              </a:rPr>
              <a:t>هربرت فوكس </a:t>
            </a:r>
            <a:r>
              <a:rPr lang="ar-SA" altLang="fa-IR" b="1" dirty="0">
                <a:cs typeface="B Zar" panose="00000400000000000000" pitchFamily="2" charset="-78"/>
              </a:rPr>
              <a:t>: </a:t>
            </a:r>
            <a:r>
              <a:rPr lang="ar-SA" altLang="fa-IR" b="1" dirty="0">
                <a:solidFill>
                  <a:srgbClr val="C00000"/>
                </a:solidFill>
                <a:cs typeface="B Zar" panose="00000400000000000000" pitchFamily="2" charset="-78"/>
              </a:rPr>
              <a:t>خلاقيت يعني هر نوع تفكري كه مساله اي را به طور مفيد و ب</a:t>
            </a:r>
            <a:r>
              <a:rPr lang="fa-IR" altLang="fa-IR" b="1" dirty="0">
                <a:solidFill>
                  <a:srgbClr val="C00000"/>
                </a:solidFill>
                <a:cs typeface="B Zar" panose="00000400000000000000" pitchFamily="2" charset="-78"/>
              </a:rPr>
              <a:t>د</a:t>
            </a:r>
            <a:r>
              <a:rPr lang="ar-SA" altLang="fa-IR" b="1" dirty="0">
                <a:solidFill>
                  <a:srgbClr val="C00000"/>
                </a:solidFill>
                <a:cs typeface="B Zar" panose="00000400000000000000" pitchFamily="2" charset="-78"/>
              </a:rPr>
              <a:t>يع حل كند </a:t>
            </a:r>
            <a:r>
              <a:rPr lang="ar-SA" altLang="fa-IR" b="1" dirty="0">
                <a:cs typeface="B Zar" panose="00000400000000000000" pitchFamily="2" charset="-78"/>
              </a:rPr>
              <a:t>.</a:t>
            </a:r>
          </a:p>
          <a:p>
            <a:pPr algn="r" rtl="1">
              <a:spcBef>
                <a:spcPct val="50000"/>
              </a:spcBef>
              <a:buClr>
                <a:srgbClr val="6E0000"/>
              </a:buClr>
              <a:buFont typeface="Wingdings" panose="05000000000000000000" pitchFamily="2" charset="2"/>
              <a:buChar char="Ø"/>
            </a:pPr>
            <a:r>
              <a:rPr lang="ar-SA" altLang="fa-IR" b="1" dirty="0">
                <a:solidFill>
                  <a:schemeClr val="bg2">
                    <a:lumMod val="10000"/>
                  </a:schemeClr>
                </a:solidFill>
                <a:cs typeface="B Zar" panose="00000400000000000000" pitchFamily="2" charset="-78"/>
              </a:rPr>
              <a:t> لوتانز </a:t>
            </a:r>
            <a:r>
              <a:rPr lang="ar-SA" altLang="fa-IR" b="1" dirty="0">
                <a:cs typeface="B Zar" panose="00000400000000000000" pitchFamily="2" charset="-78"/>
              </a:rPr>
              <a:t>: </a:t>
            </a:r>
            <a:r>
              <a:rPr lang="ar-SA" altLang="fa-IR" b="1" dirty="0">
                <a:solidFill>
                  <a:srgbClr val="C00000"/>
                </a:solidFill>
                <a:cs typeface="B Zar" panose="00000400000000000000" pitchFamily="2" charset="-78"/>
              </a:rPr>
              <a:t>بوجود آوردن تلفيقي از انديشه و </a:t>
            </a:r>
            <a:r>
              <a:rPr lang="fa-IR" altLang="fa-IR" b="1" dirty="0">
                <a:solidFill>
                  <a:srgbClr val="C00000"/>
                </a:solidFill>
                <a:cs typeface="B Zar" panose="00000400000000000000" pitchFamily="2" charset="-78"/>
              </a:rPr>
              <a:t>ره</a:t>
            </a:r>
            <a:r>
              <a:rPr lang="ar-SA" altLang="fa-IR" b="1" dirty="0">
                <a:solidFill>
                  <a:srgbClr val="C00000"/>
                </a:solidFill>
                <a:cs typeface="B Zar" panose="00000400000000000000" pitchFamily="2" charset="-78"/>
              </a:rPr>
              <a:t>يافت هاي افراد ويا گروه در يك روش جديد </a:t>
            </a:r>
            <a:r>
              <a:rPr lang="ar-SA" altLang="fa-IR" b="1" dirty="0">
                <a:cs typeface="B Zar" panose="00000400000000000000" pitchFamily="2" charset="-78"/>
              </a:rPr>
              <a:t>.</a:t>
            </a:r>
            <a:endParaRPr lang="en-US" altLang="fa-IR" b="1" dirty="0">
              <a:cs typeface="B Zar" panose="00000400000000000000" pitchFamily="2" charset="-78"/>
            </a:endParaRPr>
          </a:p>
        </p:txBody>
      </p:sp>
      <p:sp>
        <p:nvSpPr>
          <p:cNvPr id="12" name="Text Box 12"/>
          <p:cNvSpPr txBox="1">
            <a:spLocks noChangeArrowheads="1"/>
          </p:cNvSpPr>
          <p:nvPr/>
        </p:nvSpPr>
        <p:spPr bwMode="auto">
          <a:xfrm>
            <a:off x="3867150" y="4508251"/>
            <a:ext cx="990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a:solidFill>
                  <a:schemeClr val="tx1"/>
                </a:solidFill>
                <a:latin typeface="Times New Roman" panose="02020603050405020304" pitchFamily="18" charset="0"/>
                <a:cs typeface="Times New Roman" panose="02020603050405020304" pitchFamily="18" charset="0"/>
              </a:defRPr>
            </a:lvl5pPr>
            <a:lvl6pPr marL="2514600" indent="-228600" algn="r" rtl="1"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6pPr>
            <a:lvl7pPr marL="2971800" indent="-228600" algn="r" rtl="1"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7pPr>
            <a:lvl8pPr marL="3429000" indent="-228600" algn="r" rtl="1"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8pPr>
            <a:lvl9pPr marL="3886200" indent="-228600" algn="r" rtl="1" eaLnBrk="0" fontAlgn="base" hangingPunct="0">
              <a:spcBef>
                <a:spcPct val="0"/>
              </a:spcBef>
              <a:spcAft>
                <a:spcPct val="0"/>
              </a:spcAft>
              <a:defRPr>
                <a:solidFill>
                  <a:schemeClr val="tx1"/>
                </a:solidFill>
                <a:latin typeface="Times New Roman" panose="02020603050405020304" pitchFamily="18" charset="0"/>
                <a:cs typeface="Times New Roman" panose="02020603050405020304" pitchFamily="18" charset="0"/>
              </a:defRPr>
            </a:lvl9pPr>
          </a:lstStyle>
          <a:p>
            <a:pPr algn="r" rtl="1" eaLnBrk="1" hangingPunct="1">
              <a:spcBef>
                <a:spcPct val="50000"/>
              </a:spcBef>
            </a:pPr>
            <a:r>
              <a:rPr lang="ar-SA" altLang="fa-IR" b="1" dirty="0">
                <a:solidFill>
                  <a:srgbClr val="0000FF"/>
                </a:solidFill>
                <a:cs typeface="Traffic" pitchFamily="2" charset="0"/>
              </a:rPr>
              <a:t>اهميت</a:t>
            </a:r>
            <a:endParaRPr lang="en-US" altLang="fa-IR" b="1" dirty="0">
              <a:solidFill>
                <a:srgbClr val="0000FF"/>
              </a:solidFill>
              <a:cs typeface="Traffic" pitchFamily="2" charset="0"/>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2384" y="280696"/>
            <a:ext cx="1706237" cy="1124565"/>
          </a:xfrm>
          <a:prstGeom prst="rect">
            <a:avLst/>
          </a:prstGeom>
        </p:spPr>
      </p:pic>
    </p:spTree>
    <p:extLst>
      <p:ext uri="{BB962C8B-B14F-4D97-AF65-F5344CB8AC3E}">
        <p14:creationId xmlns:p14="http://schemas.microsoft.com/office/powerpoint/2010/main" val="156838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1143000"/>
          </a:xfrm>
        </p:spPr>
        <p:txBody>
          <a:bodyPr>
            <a:normAutofit/>
          </a:bodyPr>
          <a:lstStyle/>
          <a:p>
            <a:pPr algn="r" rtl="1" eaLnBrk="1" hangingPunct="1"/>
            <a:r>
              <a:rPr lang="ar-SA" altLang="fa-IR" sz="2800" b="1" dirty="0" smtClean="0">
                <a:solidFill>
                  <a:srgbClr val="0000FF"/>
                </a:solidFill>
                <a:latin typeface="Times New Roman" panose="02020603050405020304" pitchFamily="18" charset="0"/>
                <a:cs typeface="B Zar" panose="00000400000000000000" pitchFamily="2" charset="-78"/>
              </a:rPr>
              <a:t>تعريف خلاقيت از ديدگاه روانشناسي</a:t>
            </a:r>
            <a:r>
              <a:rPr lang="ar-SA" altLang="fa-IR" sz="2800" b="1" dirty="0" smtClean="0">
                <a:solidFill>
                  <a:srgbClr val="0000FF"/>
                </a:solidFill>
                <a:cs typeface="B Zar" panose="00000400000000000000" pitchFamily="2" charset="-78"/>
              </a:rPr>
              <a:t> </a:t>
            </a:r>
            <a:endParaRPr lang="en-US" altLang="fa-IR" sz="2800" b="1" dirty="0" smtClean="0">
              <a:solidFill>
                <a:srgbClr val="0000FF"/>
              </a:solidFill>
              <a:cs typeface="B Zar" panose="00000400000000000000" pitchFamily="2" charset="-78"/>
            </a:endParaRPr>
          </a:p>
        </p:txBody>
      </p:sp>
      <p:sp>
        <p:nvSpPr>
          <p:cNvPr id="5" name="Rectangle 3"/>
          <p:cNvSpPr txBox="1">
            <a:spLocks noChangeArrowheads="1"/>
          </p:cNvSpPr>
          <p:nvPr/>
        </p:nvSpPr>
        <p:spPr>
          <a:xfrm>
            <a:off x="881348" y="1300974"/>
            <a:ext cx="8567452" cy="355562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r" rtl="1">
              <a:lnSpc>
                <a:spcPct val="150000"/>
              </a:lnSpc>
            </a:pPr>
            <a:r>
              <a:rPr lang="ar-SA" altLang="fa-IR" sz="2000" b="1" dirty="0" smtClean="0">
                <a:solidFill>
                  <a:schemeClr val="tx1">
                    <a:lumMod val="95000"/>
                    <a:lumOff val="5000"/>
                  </a:schemeClr>
                </a:solidFill>
                <a:latin typeface="Times New Roman" panose="02020603050405020304" pitchFamily="18" charset="0"/>
                <a:cs typeface="B Zar" panose="00000400000000000000" pitchFamily="2" charset="-78"/>
              </a:rPr>
              <a:t>خلاقيت يكي از جنبه‌هاي اصلي تفكر يا انديشيدن است.</a:t>
            </a:r>
            <a:endParaRPr lang="fa-IR" altLang="fa-IR" sz="2000" b="1" dirty="0" smtClean="0">
              <a:solidFill>
                <a:schemeClr val="tx1">
                  <a:lumMod val="95000"/>
                  <a:lumOff val="5000"/>
                </a:schemeClr>
              </a:solidFill>
              <a:latin typeface="Times New Roman" panose="02020603050405020304" pitchFamily="18" charset="0"/>
              <a:cs typeface="B Zar" panose="00000400000000000000" pitchFamily="2" charset="-78"/>
            </a:endParaRPr>
          </a:p>
          <a:p>
            <a:pPr algn="r" rtl="1">
              <a:lnSpc>
                <a:spcPct val="150000"/>
              </a:lnSpc>
            </a:pPr>
            <a:r>
              <a:rPr lang="ar-SA" altLang="fa-IR" sz="2000" b="1" dirty="0" smtClean="0">
                <a:solidFill>
                  <a:schemeClr val="tx1">
                    <a:lumMod val="95000"/>
                    <a:lumOff val="5000"/>
                  </a:schemeClr>
                </a:solidFill>
                <a:latin typeface="Times New Roman" panose="02020603050405020304" pitchFamily="18" charset="0"/>
                <a:cs typeface="B Zar" panose="00000400000000000000" pitchFamily="2" charset="-78"/>
              </a:rPr>
              <a:t>تفكر عبارت است از فرايند بازآرايي يا تغيير اطلاعات و نمادهاي كسب شده موجود در حافظه درازمدت.</a:t>
            </a:r>
            <a:endParaRPr lang="en-US" altLang="fa-IR" sz="2000" b="1" dirty="0" smtClean="0">
              <a:solidFill>
                <a:schemeClr val="tx1">
                  <a:lumMod val="95000"/>
                  <a:lumOff val="5000"/>
                </a:schemeClr>
              </a:solidFill>
              <a:latin typeface="Times New Roman" panose="02020603050405020304" pitchFamily="18" charset="0"/>
              <a:cs typeface="B Zar" panose="00000400000000000000" pitchFamily="2" charset="-78"/>
            </a:endParaRPr>
          </a:p>
          <a:p>
            <a:pPr algn="r" rtl="1">
              <a:lnSpc>
                <a:spcPct val="150000"/>
              </a:lnSpc>
            </a:pPr>
            <a:r>
              <a:rPr lang="ar-SA" altLang="fa-IR" sz="2000" b="1" dirty="0" smtClean="0">
                <a:solidFill>
                  <a:schemeClr val="tx1">
                    <a:lumMod val="95000"/>
                    <a:lumOff val="5000"/>
                  </a:schemeClr>
                </a:solidFill>
                <a:latin typeface="Times New Roman" panose="02020603050405020304" pitchFamily="18" charset="0"/>
                <a:cs typeface="B Zar" panose="00000400000000000000" pitchFamily="2" charset="-78"/>
              </a:rPr>
              <a:t> تفكر بر دو نوع است:</a:t>
            </a:r>
            <a:r>
              <a:rPr lang="fa-IR" altLang="fa-IR" sz="2000" b="1" dirty="0" smtClean="0">
                <a:solidFill>
                  <a:schemeClr val="tx1">
                    <a:lumMod val="95000"/>
                    <a:lumOff val="5000"/>
                  </a:schemeClr>
                </a:solidFill>
                <a:latin typeface="Times New Roman" panose="02020603050405020304" pitchFamily="18" charset="0"/>
                <a:cs typeface="B Zar" panose="00000400000000000000" pitchFamily="2" charset="-78"/>
              </a:rPr>
              <a:t>     1- </a:t>
            </a:r>
            <a:r>
              <a:rPr lang="ar-SA" altLang="fa-IR" sz="2000" b="1" dirty="0" smtClean="0">
                <a:solidFill>
                  <a:schemeClr val="tx1">
                    <a:lumMod val="95000"/>
                    <a:lumOff val="5000"/>
                  </a:schemeClr>
                </a:solidFill>
                <a:latin typeface="Times New Roman" panose="02020603050405020304" pitchFamily="18" charset="0"/>
                <a:cs typeface="B Zar" panose="00000400000000000000" pitchFamily="2" charset="-78"/>
              </a:rPr>
              <a:t>تفكر همگرا</a:t>
            </a:r>
            <a:r>
              <a:rPr lang="fa-IR" altLang="fa-IR" sz="2000" b="1" dirty="0" smtClean="0">
                <a:solidFill>
                  <a:schemeClr val="tx1">
                    <a:lumMod val="95000"/>
                    <a:lumOff val="5000"/>
                  </a:schemeClr>
                </a:solidFill>
                <a:latin typeface="Times New Roman" panose="02020603050405020304" pitchFamily="18" charset="0"/>
                <a:cs typeface="B Zar" panose="00000400000000000000" pitchFamily="2" charset="-78"/>
              </a:rPr>
              <a:t>    2- </a:t>
            </a:r>
            <a:r>
              <a:rPr lang="ar-SA" altLang="fa-IR" sz="2000" b="1" dirty="0" smtClean="0">
                <a:solidFill>
                  <a:schemeClr val="tx1">
                    <a:lumMod val="95000"/>
                    <a:lumOff val="5000"/>
                  </a:schemeClr>
                </a:solidFill>
                <a:latin typeface="Times New Roman" panose="02020603050405020304" pitchFamily="18" charset="0"/>
                <a:cs typeface="B Zar" panose="00000400000000000000" pitchFamily="2" charset="-78"/>
              </a:rPr>
              <a:t>تفكر واگرا</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63" y="4270442"/>
            <a:ext cx="2381250" cy="1905000"/>
          </a:xfrm>
          <a:prstGeom prst="rect">
            <a:avLst/>
          </a:prstGeom>
        </p:spPr>
      </p:pic>
    </p:spTree>
    <p:extLst>
      <p:ext uri="{BB962C8B-B14F-4D97-AF65-F5344CB8AC3E}">
        <p14:creationId xmlns:p14="http://schemas.microsoft.com/office/powerpoint/2010/main" val="154223556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1071</TotalTime>
  <Words>707</Words>
  <Application>Microsoft Office PowerPoint</Application>
  <PresentationFormat>Custom</PresentationFormat>
  <Paragraphs>56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خلاقیت و نوآوری</vt:lpstr>
      <vt:lpstr>مقدمه</vt:lpstr>
      <vt:lpstr>مقدمه</vt:lpstr>
      <vt:lpstr>مقدمه</vt:lpstr>
      <vt:lpstr>مقدمه</vt:lpstr>
      <vt:lpstr>مقدمه</vt:lpstr>
      <vt:lpstr>PowerPoint Presentation</vt:lpstr>
      <vt:lpstr>PowerPoint Presentation</vt:lpstr>
      <vt:lpstr>تعريف خلاقيت از ديدگاه روانشناسي </vt:lpstr>
      <vt:lpstr>ویژگی های افراد خلاق از نظر روانشناسان </vt:lpstr>
      <vt:lpstr>ویژگی های افراد خلاق از نظر روانشناسان </vt:lpstr>
      <vt:lpstr>خلاقيت و نوآوري چگونه با هم مرتبط شده‌اند؟ </vt:lpstr>
      <vt:lpstr>خلاقيت و نوآوري چگونه با هم مرتبط شده‌اند؟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aref</dc:creator>
  <cp:lastModifiedBy>09018868042</cp:lastModifiedBy>
  <cp:revision>70</cp:revision>
  <dcterms:created xsi:type="dcterms:W3CDTF">2017-05-26T16:00:26Z</dcterms:created>
  <dcterms:modified xsi:type="dcterms:W3CDTF">2022-06-30T07:07:59Z</dcterms:modified>
</cp:coreProperties>
</file>