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0"/>
  </p:notesMasterIdLst>
  <p:sldIdLst>
    <p:sldId id="1187" r:id="rId2"/>
    <p:sldId id="1188" r:id="rId3"/>
    <p:sldId id="1189" r:id="rId4"/>
    <p:sldId id="1191" r:id="rId5"/>
    <p:sldId id="1190" r:id="rId6"/>
    <p:sldId id="1183" r:id="rId7"/>
    <p:sldId id="1184" r:id="rId8"/>
    <p:sldId id="1185" r:id="rId9"/>
    <p:sldId id="991" r:id="rId10"/>
    <p:sldId id="992" r:id="rId11"/>
    <p:sldId id="993" r:id="rId12"/>
    <p:sldId id="994" r:id="rId13"/>
    <p:sldId id="995" r:id="rId14"/>
    <p:sldId id="996" r:id="rId15"/>
    <p:sldId id="997" r:id="rId16"/>
    <p:sldId id="998" r:id="rId17"/>
    <p:sldId id="999" r:id="rId18"/>
    <p:sldId id="1000" r:id="rId19"/>
    <p:sldId id="1001" r:id="rId20"/>
    <p:sldId id="1002" r:id="rId21"/>
    <p:sldId id="1003" r:id="rId22"/>
    <p:sldId id="1004" r:id="rId23"/>
    <p:sldId id="1005" r:id="rId24"/>
    <p:sldId id="1192" r:id="rId25"/>
    <p:sldId id="1006" r:id="rId26"/>
    <p:sldId id="1007" r:id="rId27"/>
    <p:sldId id="1008" r:id="rId28"/>
    <p:sldId id="11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295"/>
    <a:srgbClr val="AE461D"/>
    <a:srgbClr val="1F1321"/>
    <a:srgbClr val="A23C33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2362" autoAdjust="0"/>
  </p:normalViewPr>
  <p:slideViewPr>
    <p:cSldViewPr snapToGrid="0">
      <p:cViewPr>
        <p:scale>
          <a:sx n="75" d="100"/>
          <a:sy n="75" d="100"/>
        </p:scale>
        <p:origin x="-25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1D869C-6E65-480A-97B6-3F37C26C4913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996A-148A-4C64-9568-E134E4471B4D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221-E537-4761-8A9A-B8318F25F493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4E73-F3AC-4622-8AE4-A470379CAD82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0289-4009-4BAF-A9FF-FA4550EB4082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3814-DDAA-40C6-97FE-4B0A0F6D88F2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4F8-026D-465B-BF14-1DF31CD6A0AA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FCA-19B3-4775-AAA8-1CAC3B3922CD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6419-3268-420C-A8CD-2B8BC3D1E416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79FC-CE63-4F22-8FD1-06B8CD184C26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2E72-1F53-435C-AED9-27162D51ABAD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CB8A-CD7A-4AAB-99E1-CFDEB27F80DC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3B2D-1E17-444C-9088-7CCBC1017AFA}" type="datetime1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E0-B7AE-4251-AC8D-81C08E866A17}" type="datetime1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73AF-2424-4581-BF8F-7C7C1CDE79DE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EF8-D257-4880-A531-A49F7EF0A73B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792-FCDF-458F-B6CB-340FA24F8F2B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2DC17-0012-452B-B22B-E5C3ADC8D3D8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A7%D8%A8%D8%B1%D8%A7%D9%86%D8%B3%D8%A7%D9%86" TargetMode="External"/><Relationship Id="rId2" Type="http://schemas.openxmlformats.org/officeDocument/2006/relationships/hyperlink" Target="https://fa.wikipedia.org/wiki/%DA%A9%D8%A7%D8%B1%DB%8C%D8%B2%D9%85%D8%A7%D8%AA%DB%8C%DA%A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شخصیت کاریزما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چگونه شخصیت کاریزما داشته باشیم</a:t>
            </a:r>
            <a:endParaRPr lang="en-US" sz="3600" b="1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1384300"/>
            <a:ext cx="246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2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شاید برایتان پیش آمده باشد در جلسه‌ای شاهد اضطراب بیش‌ازاندازه‌ی همکارتان برای معرفی ایده‌اش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باشید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یا مجبور باشید خود را برای رویارویی با یکی از زیردستانتان که خلاق و بااستعداد است، اما عملکرد ضعیفی دارد آماده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کنید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715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914400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یا نظاره‌گر همکارتان باشید که پس از نرسیدن به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نتیجه‌ی</a:t>
            </a:r>
          </a:p>
          <a:p>
            <a:pPr marL="0" lvl="0" indent="0" algn="r" defTabSz="914400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دلخواه در جلسه‌ی معرفی محصول، باید به‌سراغ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اعضای</a:t>
            </a:r>
          </a:p>
          <a:p>
            <a:pPr marL="0" lvl="0" indent="0" algn="r" defTabSz="914400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تیمش برود که خسته و ناامید منتظر راهنمایی او هستند.</a:t>
            </a:r>
          </a:p>
          <a:p>
            <a:pPr algn="r" rtl="1">
              <a:lnSpc>
                <a:spcPct val="200000"/>
              </a:lnSpc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314574"/>
            <a:ext cx="2466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2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البته که نمی‌توان افراد را به شخص دیگری تبدیل کرد، اما می‌توان </a:t>
            </a:r>
            <a:r>
              <a:rPr lang="fa-IR" sz="2800" b="1" dirty="0">
                <a:solidFill>
                  <a:srgbClr val="C00000"/>
                </a:solidFill>
                <a:cs typeface="B Zar" pitchFamily="2" charset="-78"/>
              </a:rPr>
              <a:t>کاریزما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 را فراگرفت.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کاریزما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خصلتی تماما ذاتی نیست، بلکه مهارتی آموختنی یا دست‌کم مجموعه‌ای از مهارت‌هاست که کاربردشان قدمتی طولانی دارد.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06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پژوهش‌ها نشان داده‌اند کسانی که «فنون رهبری کاریزماتیک»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را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فرا گرفته‌اند، در نگاه دیگران اثرگذار‌تر و قابل‌اعتمادتر هستند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و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بیشتر به‌عنوان رهبر پذیرفته می‌شوند.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در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این مقاله به شما می‌گوییم چطور مدیران می‌توانند این فنون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را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در خود پرورش دهند و تقویت کنند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.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 rt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320924"/>
            <a:ext cx="23336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6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مانند ورزش‌کاری که برای برنده‌شدن به تمرین سخت و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نقشه‌ی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مناسب 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نیاز دارد، رهبران هم برای کاریزماتیک‌شدن باید این فنون را فرا بگیرند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سخت‌کوشانه آنها را تمرین کنند و روش مناسبی برای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به‌کارگیری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آنها داشته باشند.</a:t>
            </a:r>
          </a:p>
          <a:p>
            <a:pPr algn="r" rt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387600"/>
            <a:ext cx="230028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0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ln>
                  <a:noFill/>
                </a:ln>
                <a:solidFill>
                  <a:srgbClr val="C00000"/>
                </a:solidFill>
                <a:cs typeface="B Zar" pitchFamily="2" charset="-78"/>
              </a:rPr>
              <a:t>کاریزما از ارزش‌ها و احساسات ریشه می‌گیرد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به‌عقیده‌ی ارسطو تأثیر کاریزما ناشی از کیمیای اندیشه،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خصلت‌های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انسانی و حس همدردی است. </a:t>
            </a:r>
            <a:endParaRPr lang="fa-IR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به‌عبارتی‌دیگر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، برای قانع‌کردن دیگران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باید: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AE461D"/>
                </a:solidFill>
                <a:cs typeface="B Zar" pitchFamily="2" charset="-78"/>
              </a:rPr>
              <a:t>1-کلامی </a:t>
            </a:r>
            <a:r>
              <a:rPr lang="fa-IR" b="1" dirty="0">
                <a:solidFill>
                  <a:srgbClr val="AE461D"/>
                </a:solidFill>
                <a:cs typeface="B Zar" pitchFamily="2" charset="-78"/>
              </a:rPr>
              <a:t>مستدل و </a:t>
            </a:r>
            <a:r>
              <a:rPr lang="fa-IR" b="1" dirty="0" smtClean="0">
                <a:solidFill>
                  <a:srgbClr val="AE461D"/>
                </a:solidFill>
                <a:cs typeface="B Zar" pitchFamily="2" charset="-78"/>
              </a:rPr>
              <a:t>قدرتمند  </a:t>
            </a:r>
            <a:r>
              <a:rPr lang="fa-IR" b="1" dirty="0">
                <a:solidFill>
                  <a:srgbClr val="AE461D"/>
                </a:solidFill>
                <a:cs typeface="B Zar" pitchFamily="2" charset="-78"/>
              </a:rPr>
              <a:t>داشته </a:t>
            </a:r>
            <a:r>
              <a:rPr lang="fa-IR" b="1" dirty="0" smtClean="0">
                <a:solidFill>
                  <a:srgbClr val="AE461D"/>
                </a:solidFill>
                <a:cs typeface="B Zar" pitchFamily="2" charset="-78"/>
              </a:rPr>
              <a:t>باشید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srgbClr val="AE461D"/>
                </a:solidFill>
                <a:cs typeface="B Zar" pitchFamily="2" charset="-78"/>
              </a:rPr>
              <a:t>2- </a:t>
            </a:r>
            <a:r>
              <a:rPr lang="fa-IR" b="1" dirty="0">
                <a:solidFill>
                  <a:srgbClr val="AE461D"/>
                </a:solidFill>
                <a:cs typeface="B Zar" pitchFamily="2" charset="-78"/>
              </a:rPr>
              <a:t>اعتبار شخصی و اخلاقی‌تان را نشان بدهید </a:t>
            </a:r>
            <a:endParaRPr lang="fa-IR" b="1" dirty="0" smtClean="0">
              <a:solidFill>
                <a:srgbClr val="AE461D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srgbClr val="AE461D"/>
                </a:solidFill>
                <a:cs typeface="B Zar" pitchFamily="2" charset="-78"/>
              </a:rPr>
              <a:t>3-سپس </a:t>
            </a:r>
            <a:r>
              <a:rPr lang="fa-IR" b="1" dirty="0">
                <a:solidFill>
                  <a:srgbClr val="AE461D"/>
                </a:solidFill>
                <a:cs typeface="B Zar" pitchFamily="2" charset="-78"/>
              </a:rPr>
              <a:t>احساسات و اشتیاق پیروانتان را برانگیزید. </a:t>
            </a:r>
            <a:endParaRPr lang="en-US" dirty="0">
              <a:solidFill>
                <a:srgbClr val="AE461D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276475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4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رهبری که به‌خوبی از عهده‌ی این سه بربیاید،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می‌تواند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با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دست‌گذاشتن 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روی امید‌ها و اعمال پیروانش برایشان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هدف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مشخص ‌کند و به آنها برای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انجام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کارهای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بزرگ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انگیزه بدهد.</a:t>
            </a:r>
          </a:p>
          <a:p>
            <a:pPr algn="r" rtl="1"/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841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0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E461D"/>
                </a:solidFill>
                <a:cs typeface="B Zar" panose="00000400000000000000" pitchFamily="2" charset="-78"/>
              </a:rPr>
              <a:t>نتایج پژوهش ها</a:t>
            </a:r>
            <a:endParaRPr lang="en-US" b="1" dirty="0">
              <a:solidFill>
                <a:srgbClr val="AE461D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بنابر نتایج برخی پژوهش‌های بزرگ، کاریزما می‌تواند سرمایه‌ای غیر‌قابل‌ارزش‌گذاری در حیطه‌ی کاری باشد.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سیاست‌مداران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هم از اهمیت آن آگاه‌اند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.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اما بسیاری از مدیران اعتقادی به کاریزما ندارند،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شاید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به‌خاطر اینکه نمی‌دانند چطور آن را به‌کار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بگیرند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یا فکر می‌کنند به‌کارگیری آن به‌آسانیِ سبک‌های رهبری دیگر نیست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..</a:t>
            </a:r>
            <a:endParaRPr lang="fa-IR" sz="2800" b="1" dirty="0">
              <a:solidFill>
                <a:prstClr val="black"/>
              </a:solidFill>
              <a:cs typeface="B Zar" pitchFamily="2" charset="-78"/>
            </a:endParaRPr>
          </a:p>
          <a:p>
            <a:pPr algn="r" rtl="1"/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547937"/>
            <a:ext cx="22352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6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اما تردیدی نیست که رهبران برای جلب اعتماد پیروانشان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،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مدیریت عملیات مختلف و تعیین استراتژی، به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مهارت‌های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فنی گوناگونی نیاز دارند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آنها همچنین امکان بهره‌برداری از توبیخ و تشویق را دارند.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اما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تأثیرگذارترین رهبرها برای تحقق اهدافشان </a:t>
            </a:r>
            <a:r>
              <a:rPr lang="fa-IR" sz="2800" b="1" dirty="0">
                <a:solidFill>
                  <a:srgbClr val="AE461D"/>
                </a:solidFill>
                <a:cs typeface="B Zar" pitchFamily="2" charset="-78"/>
              </a:rPr>
              <a:t>رهبری کاریزماتیک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را در اولویت قرار می‌دهند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586038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77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fa-IR" sz="40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کاریزما چیست؟</a:t>
            </a:r>
            <a:br>
              <a:rPr lang="fa-IR" sz="40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</a:br>
            <a:endParaRPr lang="en-US" sz="4000" dirty="0">
              <a:solidFill>
                <a:srgbClr val="AE46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721100"/>
            <a:ext cx="66675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8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حتما در اطراف و زندگی به انسان‌هایی برخورد کرده‌اید که </a:t>
            </a:r>
            <a:r>
              <a:rPr lang="fa-IR" sz="2800" b="1" dirty="0">
                <a:solidFill>
                  <a:srgbClr val="FF0000"/>
                </a:solidFill>
                <a:cs typeface="B Zar" pitchFamily="2" charset="-78"/>
              </a:rPr>
              <a:t>قدرت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 رهبری و </a:t>
            </a:r>
            <a:r>
              <a:rPr lang="fa-IR" sz="2800" b="1" dirty="0">
                <a:solidFill>
                  <a:srgbClr val="FF0000"/>
                </a:solidFill>
                <a:cs typeface="B Zar" pitchFamily="2" charset="-78"/>
              </a:rPr>
              <a:t>جاذبه غیرعادی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داشته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باشند</a:t>
            </a:r>
            <a:r>
              <a:rPr lang="en-US" sz="2800" b="1" dirty="0" smtClean="0">
                <a:solidFill>
                  <a:prstClr val="black"/>
                </a:solidFill>
                <a:cs typeface="B Zar" pitchFamily="2" charset="-78"/>
              </a:rPr>
              <a:t>.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به گونه‌ای که هر فردی بدون اراده و چشم بسته تمایل دارد از وی اطاعت کرده و از طرفدارانش باشد.</a:t>
            </a:r>
          </a:p>
          <a:p>
            <a:pPr algn="r" rtl="1">
              <a:lnSpc>
                <a:spcPct val="150000"/>
              </a:lnSpc>
            </a:pP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522788"/>
            <a:ext cx="43037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35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کاریزما چیست؟</a:t>
            </a:r>
            <a:br>
              <a:rPr lang="fa-IR" sz="40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srgbClr val="AE461D"/>
                </a:solidFill>
                <a:cs typeface="B Zar" pitchFamily="2" charset="-78"/>
              </a:rPr>
              <a:t>کاریزما،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در اصطلاح به خصوصیت کسی گفته می‌شود که به شخصه و یا به عقیده دیگران، دارای </a:t>
            </a:r>
            <a:r>
              <a:rPr lang="fa-IR" sz="2800" b="1" dirty="0">
                <a:solidFill>
                  <a:srgbClr val="AE461D"/>
                </a:solidFill>
                <a:cs typeface="B Zar" pitchFamily="2" charset="-78"/>
              </a:rPr>
              <a:t>قدرت رهبری فوق‌العاده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است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.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این اصطلاح اغلب در علوم سیاسی و جامعه‌شناسی به کار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برده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می‌شود تا زیرمجموعه‌ای از رهبرانی را که با استفاده از نیروی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توانایی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شخصی خود می‌توانند تأثیراتی عمیق و استثنایی در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پیروان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خود داشته باشند، توصیف کنند</a:t>
            </a:r>
            <a:r>
              <a:rPr lang="fa-IR" sz="2800" dirty="0">
                <a:solidFill>
                  <a:prstClr val="black"/>
                </a:solidFill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05150"/>
            <a:ext cx="20637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در دانش اجتماعی و علم برقرای ارتباط معمولا تعریف کاریزما  موضوعی چالش برانگیز است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اما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در نهایت کاریزما حاصل برقراری ارتباط و مهارت های ارتباطی بین افراد به </a:t>
            </a:r>
            <a:r>
              <a:rPr lang="fa-IR" sz="2800" b="1" dirty="0">
                <a:solidFill>
                  <a:srgbClr val="AE461D"/>
                </a:solidFill>
                <a:cs typeface="B Zar" pitchFamily="2" charset="-78"/>
              </a:rPr>
              <a:t>شکلی عالی و مطلوب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است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و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از آنجا که امکان یادگیری این مهارت ها امکان پذیر است پس افزایش کاریزما نیز امکان پذیر است. </a:t>
            </a:r>
          </a:p>
          <a:p>
            <a:pPr algn="r" rtl="1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27100"/>
            <a:ext cx="9817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3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540000"/>
            <a:ext cx="6815669" cy="846664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/>
            </a:r>
            <a:b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</a:br>
            <a: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/>
            </a:r>
            <a:b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</a:br>
            <a: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کاریزماتیک شدن</a:t>
            </a:r>
            <a:endParaRPr lang="en-US" sz="3600" dirty="0">
              <a:solidFill>
                <a:srgbClr val="AE46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695699"/>
            <a:ext cx="6883399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31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32467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کاریزماتیک </a:t>
            </a:r>
            <a: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شدن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شخصیت کاریزماتیک، به </a:t>
            </a:r>
            <a:r>
              <a:rPr lang="fa-IR" sz="2800" b="1" dirty="0">
                <a:solidFill>
                  <a:srgbClr val="AE461D"/>
                </a:solidFill>
                <a:cs typeface="B Zar" pitchFamily="2" charset="-78"/>
              </a:rPr>
              <a:t>کاراکتری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گفته می‌شود که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به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سبب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داشتن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برخی ویژگی‌ها الگوی سایرین محسوب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می‌شود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و حتی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می‌تواند 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برای آن‌ها الهام بخش هم باشد.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632074"/>
            <a:ext cx="246697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1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شخصیت‌های کاریزماتیک که در دنیا زیاد پیدا نمی‌شوند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افرادی هستند که می‌توانند با قدرت خود جمعیت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زیادی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را تحت تاثیر قرار دهند و آن‌ها را به سمت و سوی خود </a:t>
            </a:r>
            <a:endParaRPr lang="fa-IR" sz="2800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جذب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کنند.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9" y="2619374"/>
            <a:ext cx="246856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4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کاریزماتیک شدن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کاریزماتیک شدن یعنی توجه ویژه داشتن به نحوه تعامل با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دیگران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ویژگی هایی که باعث ایجاد کاریزما می شوند مثبت هستند و برای دیگران جذابند.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افراد کاریزماتیک از مهارت های خود استفاده می کنند تا دیگران را با خود همسو کنند، چه از نظر حرفه ای یا اید</a:t>
            </a:r>
            <a:r>
              <a:rPr lang="fa-IR" b="1" dirty="0">
                <a:solidFill>
                  <a:prstClr val="black"/>
                </a:solidFill>
                <a:latin typeface="Arial"/>
                <a:cs typeface="B Zar" pitchFamily="2" charset="-78"/>
              </a:rPr>
              <a:t>ئولوژیک یا اجتماعی</a:t>
            </a:r>
            <a:r>
              <a:rPr lang="fa-IR" b="1" dirty="0" smtClean="0">
                <a:solidFill>
                  <a:prstClr val="black"/>
                </a:solidFill>
                <a:latin typeface="Arial"/>
                <a:cs typeface="B Zar" pitchFamily="2" charset="-78"/>
              </a:rPr>
              <a:t>.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latin typeface="Arial"/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Arial"/>
                <a:cs typeface="B Zar" pitchFamily="2" charset="-78"/>
              </a:rPr>
              <a:t>به همین دلیل کاریزما ارتباط مستقیمی با مهارت ها یا رهبری دارد. </a:t>
            </a:r>
            <a:endParaRPr lang="fa-IR" b="1" dirty="0" smtClean="0">
              <a:solidFill>
                <a:prstClr val="black"/>
              </a:solidFill>
              <a:latin typeface="Arial"/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latin typeface="Arial"/>
                <a:cs typeface="B Zar" pitchFamily="2" charset="-78"/>
              </a:rPr>
              <a:t>کاریزماتیک </a:t>
            </a:r>
            <a:r>
              <a:rPr lang="fa-IR" b="1" dirty="0">
                <a:solidFill>
                  <a:prstClr val="black"/>
                </a:solidFill>
                <a:latin typeface="Arial"/>
                <a:cs typeface="B Zar" pitchFamily="2" charset="-78"/>
              </a:rPr>
              <a:t>بودن از ویژگی های مهم یک رهبر موفق است.</a:t>
            </a:r>
            <a:endParaRPr lang="fa-IR" b="1" dirty="0">
              <a:solidFill>
                <a:prstClr val="black"/>
              </a:solidFill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53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رفتار کاریزماتیک چگونه است؟</a:t>
            </a:r>
            <a:b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</a:br>
            <a:endParaRPr lang="en-US" sz="3600" dirty="0">
              <a:solidFill>
                <a:srgbClr val="AE46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606800"/>
            <a:ext cx="60325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24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  <a:t>رفتار کاریزماتیک چگونه است؟</a:t>
            </a:r>
            <a:br>
              <a:rPr lang="fa-IR" sz="3600" b="1" dirty="0">
                <a:ln>
                  <a:noFill/>
                </a:ln>
                <a:solidFill>
                  <a:srgbClr val="AE461D"/>
                </a:solidFill>
                <a:cs typeface="B Za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49500"/>
            <a:ext cx="9601196" cy="3526368"/>
          </a:xfrm>
        </p:spPr>
        <p:txBody>
          <a:bodyPr>
            <a:no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وقتی که برای اولین بار کسی را ملاقات می‌کنیم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به طور غریزی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بررسی 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می‌کنیم تا ببینیم که آیا او یک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دوست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بالقوه است یا یک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دشمن 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و اینکه آیا قدرت و قصد ابراز </a:t>
            </a: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دوستی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itchFamily="2" charset="-78"/>
              </a:rPr>
              <a:t>یا دشمنی خود را دارد یا خیر. </a:t>
            </a:r>
            <a:endParaRPr lang="en-US" b="1" dirty="0" smtClean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b="1" dirty="0" smtClean="0">
                <a:solidFill>
                  <a:prstClr val="black"/>
                </a:solidFill>
                <a:cs typeface="B Zar" pitchFamily="2" charset="-78"/>
              </a:rPr>
              <a:t>.</a:t>
            </a:r>
            <a:endParaRPr lang="fa-IR" b="1" dirty="0">
              <a:solidFill>
                <a:prstClr val="black"/>
              </a:solidFill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628900"/>
            <a:ext cx="202088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AE461D"/>
                </a:solidFill>
                <a:cs typeface="B Zar" panose="00000400000000000000" pitchFamily="2" charset="-78"/>
              </a:rPr>
              <a:t>قصد و قدرت</a:t>
            </a:r>
            <a:endParaRPr lang="en-US" b="1" dirty="0">
              <a:solidFill>
                <a:srgbClr val="AE461D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srgbClr val="AE461D"/>
                </a:solidFill>
                <a:cs typeface="B Zar" pitchFamily="2" charset="-78"/>
              </a:rPr>
              <a:t>قدرت و قصد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، چیزهایی هستند که ما در دیگران ارزیابی می‌کنیم: </a:t>
            </a:r>
            <a:endParaRPr lang="en-US" sz="2800" b="1" dirty="0">
              <a:solidFill>
                <a:prstClr val="black"/>
              </a:solidFill>
              <a:cs typeface="B Zar" pitchFamily="2" charset="-78"/>
            </a:endParaRP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«</a:t>
            </a:r>
            <a:r>
              <a:rPr lang="fa-IR" sz="2800" b="1" dirty="0">
                <a:solidFill>
                  <a:srgbClr val="AE461D"/>
                </a:solidFill>
                <a:cs typeface="B Zar" pitchFamily="2" charset="-78"/>
              </a:rPr>
              <a:t>آیا می‌تواند کوه‌ها را برای من جا به جا کند؟ 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srgbClr val="AE461D"/>
                </a:solidFill>
                <a:cs typeface="B Zar" pitchFamily="2" charset="-78"/>
              </a:rPr>
              <a:t>آیا اصلاً برایش مهم هست که چنین کند؟»</a:t>
            </a:r>
            <a:endParaRPr lang="en-US" sz="2800" b="1" dirty="0">
              <a:solidFill>
                <a:srgbClr val="AE461D"/>
              </a:solidFill>
              <a:cs typeface="B Zar" pitchFamily="2" charset="-78"/>
            </a:endParaRPr>
          </a:p>
          <a:p>
            <a:pPr algn="r" rtl="1"/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429000"/>
            <a:ext cx="29622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56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گروهی از افراد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به این مسائل دقت می‌کنند و سعی دارند تا متوجه شوند آن فرد در وجودش چه چیزی</a:t>
            </a:r>
            <a:r>
              <a:rPr lang="fa-IR" sz="2800" b="1" dirty="0">
                <a:solidFill>
                  <a:srgbClr val="FF0000"/>
                </a:solidFill>
                <a:cs typeface="B Zar" pitchFamily="2" charset="-78"/>
              </a:rPr>
              <a:t> پنهان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کرده است که همگان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را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این طور شیفته خود می‌کند </a:t>
            </a:r>
            <a:endParaRPr lang="en-US" sz="2800" b="1" dirty="0" smtClean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475038"/>
            <a:ext cx="23717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4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گروهی دیگر از افراد دیگر نیز ترجیح می‌دهند زیرپرچم چنین آدمی بمانند تا اینکه سعی و تلاشی برای رسیدن به چنین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شخصیتی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در خود داشته باشند.</a:t>
            </a:r>
          </a:p>
          <a:p>
            <a:pPr algn="r" rt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279775"/>
            <a:ext cx="2705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در همین راستا این مطلب قصد دارد تا شما را با مفهوم کاریزما و کاریزماتیک آشنا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کند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پس از آن به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سراغ معرفی همان افرادی که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دیگران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ترجیح می‌دادند از آن‌ها پیروی کنند، رفته </a:t>
            </a: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است</a:t>
            </a:r>
          </a:p>
          <a:p>
            <a:pPr marL="0" lvl="0" indent="0" algn="r" defTabSz="91440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itchFamily="2" charset="-78"/>
              </a:rPr>
              <a:t>پس پیشنهاد می‌کنیم با ما همراه باشید و این افراد را بشناسید.</a:t>
            </a:r>
          </a:p>
          <a:p>
            <a:pPr algn="r" rtl="1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9" y="2595560"/>
            <a:ext cx="2176461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0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فَرَهْمَندی یا کاریزما (به </a:t>
            </a:r>
            <a:r>
              <a:rPr lang="fa-IR" sz="2800" b="1" dirty="0" smtClean="0">
                <a:solidFill>
                  <a:srgbClr val="0645AD"/>
                </a:solidFill>
                <a:latin typeface=".Arabic UI Text"/>
                <a:cs typeface="B Zar" panose="00000400000000000000" pitchFamily="2" charset="-78"/>
              </a:rPr>
              <a:t>یونانی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: </a:t>
            </a:r>
            <a:r>
              <a:rPr lang="el-G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χάρισμα؛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تلفظ: «</a:t>
            </a:r>
            <a:r>
              <a:rPr lang="fa-IR" sz="2800" b="1" dirty="0">
                <a:solidFill>
                  <a:srgbClr val="0070C0"/>
                </a:solidFill>
                <a:latin typeface=".Arabic UI Text"/>
                <a:cs typeface="B Zar" panose="00000400000000000000" pitchFamily="2" charset="-78"/>
              </a:rPr>
              <a:t>خاریسما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») در لغت به معنی جذابیت غیرعادی و دارا بودن صفت‌های ویژه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و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ممتاز و منحصربه‌فردی است که مورد پسند و ستایش تعداد </a:t>
            </a:r>
            <a:endParaRPr lang="fa-IR" sz="2800" b="1" dirty="0" smtClean="0">
              <a:solidFill>
                <a:srgbClr val="202122"/>
              </a:solidFill>
              <a:latin typeface=".Arabic UI Text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زیادی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از دیگر انسان‌هاست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.</a:t>
            </a:r>
            <a:endParaRPr lang="en-US" sz="2800" b="1" dirty="0" smtClean="0">
              <a:solidFill>
                <a:srgbClr val="202122"/>
              </a:solidFill>
              <a:latin typeface=".Arabic UI Text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جاذبه‌ای انفرادی (فردی) که اثری اجتماعی (جمعی)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دارد</a:t>
            </a:r>
            <a:r>
              <a:rPr lang="en-US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.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302000"/>
            <a:ext cx="2566987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4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از اواسط </a:t>
            </a:r>
            <a:r>
              <a:rPr lang="fa-IR" b="1" dirty="0" smtClean="0">
                <a:solidFill>
                  <a:srgbClr val="0645AD"/>
                </a:solidFill>
                <a:latin typeface=".Arabic UI Text"/>
                <a:cs typeface="B Zar" panose="00000400000000000000" pitchFamily="2" charset="-78"/>
              </a:rPr>
              <a:t>قرن بیستم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 و در ادبیات سیاسی و اجتماعی، واژه</a:t>
            </a:r>
            <a:r>
              <a:rPr lang="fa-IR" b="1" dirty="0">
                <a:solidFill>
                  <a:srgbClr val="C00000"/>
                </a:solidFill>
                <a:latin typeface=".Arabic UI Text"/>
                <a:cs typeface="B Zar" panose="00000400000000000000" pitchFamily="2" charset="-78"/>
              </a:rPr>
              <a:t> </a:t>
            </a:r>
            <a:r>
              <a:rPr lang="fa-IR" b="1" i="1" dirty="0">
                <a:solidFill>
                  <a:srgbClr val="C00000"/>
                </a:solidFill>
                <a:latin typeface=".Arabic UI Text"/>
                <a:cs typeface="B Zar" panose="00000400000000000000" pitchFamily="2" charset="-78"/>
              </a:rPr>
              <a:t>کاریزما</a:t>
            </a:r>
            <a:r>
              <a:rPr lang="fa-IR" b="1" dirty="0">
                <a:solidFill>
                  <a:srgbClr val="C00000"/>
                </a:solidFill>
                <a:latin typeface=".Arabic UI Text"/>
                <a:cs typeface="B Zar" panose="00000400000000000000" pitchFamily="2" charset="-78"/>
              </a:rPr>
              <a:t> 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به تعبیر غالبی در توصیف چهره‌های سیاسی برجسته بدل </a:t>
            </a:r>
            <a:r>
              <a:rPr lang="fa-IR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شد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چهره‌های مثبت یا منفی که جذابیت مقاومت‌ناپذیری برای توده‌ها داشته، توان اثرگذاری بی‌مانندی بر آن‌ها یافته بودند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4432300"/>
            <a:ext cx="2462213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3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واژه </a:t>
            </a:r>
            <a:r>
              <a:rPr lang="fa-IR" b="1" i="1" dirty="0">
                <a:solidFill>
                  <a:srgbClr val="0645AD"/>
                </a:solidFill>
                <a:latin typeface=".Arabic UI Text"/>
                <a:cs typeface="B Zar" panose="00000400000000000000" pitchFamily="2" charset="-78"/>
                <a:hlinkClick r:id="rId2" tooltip="کاریزماتیک"/>
              </a:rPr>
              <a:t>کاریزماتیک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 نیز برای توصیف </a:t>
            </a:r>
            <a:r>
              <a:rPr lang="fa-IR" b="1" dirty="0">
                <a:solidFill>
                  <a:srgbClr val="0645AD"/>
                </a:solidFill>
                <a:latin typeface=".Arabic UI Text"/>
                <a:cs typeface="B Zar" panose="00000400000000000000" pitchFamily="2" charset="-78"/>
                <a:hlinkClick r:id="rId3" tooltip="ابرانسان"/>
              </a:rPr>
              <a:t>ابرانسانی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 بکار می‌رود که فراتر از اراده و اختیار مردم آنان را تحت تأثیر قرار می‌دهد و هیچ‌کس یارای مقاومت در برابر او، یا حق انتخاب و انتقاد ندارد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878263"/>
            <a:ext cx="31638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8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a-IR" sz="3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B Zar" panose="00000400000000000000" pitchFamily="2" charset="-78"/>
              </a:rPr>
              <a:t>شاید اندیشه رسیدن به چنین شخصیتی نیز در شما ایجاد </a:t>
            </a:r>
            <a:r>
              <a:rPr lang="fa-IR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B Zar" panose="00000400000000000000" pitchFamily="2" charset="-78"/>
              </a:rPr>
              <a:t>شود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cs typeface="B Zar" panose="00000400000000000000" pitchFamily="2" charset="-78"/>
            </a:endParaRPr>
          </a:p>
          <a:p>
            <a:pPr algn="r" rtl="1"/>
            <a:endParaRPr lang="en-US" sz="32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708400"/>
            <a:ext cx="7658099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34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4865</TotalTime>
  <Words>940</Words>
  <Application>Microsoft Office PowerPoint</Application>
  <PresentationFormat>Custom</PresentationFormat>
  <Paragraphs>101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Organic</vt:lpstr>
      <vt:lpstr>شخصیت کاریزما</vt:lpstr>
      <vt:lpstr>مقدمه</vt:lpstr>
      <vt:lpstr>مقدمه</vt:lpstr>
      <vt:lpstr>PowerPoint Presentation</vt:lpstr>
      <vt:lpstr>مقدمه</vt:lpstr>
      <vt:lpstr>مقدمه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کاریزما از ارزش‌ها و احساسات ریشه می‌گیرد</vt:lpstr>
      <vt:lpstr>PowerPoint Presentation</vt:lpstr>
      <vt:lpstr>نتایج پژوهش ها</vt:lpstr>
      <vt:lpstr>PowerPoint Presentation</vt:lpstr>
      <vt:lpstr>کاریزما چیست؟ </vt:lpstr>
      <vt:lpstr>کاریزما چیست؟ </vt:lpstr>
      <vt:lpstr>PowerPoint Presentation</vt:lpstr>
      <vt:lpstr>  کاریزماتیک شدن</vt:lpstr>
      <vt:lpstr>کاریزماتیک شدن</vt:lpstr>
      <vt:lpstr>PowerPoint Presentation</vt:lpstr>
      <vt:lpstr>کاریزماتیک شدن</vt:lpstr>
      <vt:lpstr>رفتار کاریزماتیک چگونه است؟ </vt:lpstr>
      <vt:lpstr>رفتار کاریزماتیک چگونه است؟ </vt:lpstr>
      <vt:lpstr>قصد و قدرت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307</cp:revision>
  <dcterms:created xsi:type="dcterms:W3CDTF">2020-12-13T21:21:10Z</dcterms:created>
  <dcterms:modified xsi:type="dcterms:W3CDTF">2021-04-03T09:16:12Z</dcterms:modified>
</cp:coreProperties>
</file>